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DM Sans" panose="020B0604020202020204" charset="-18"/>
      <p:regular r:id="rId16"/>
      <p:bold r:id="rId17"/>
      <p:italic r:id="rId18"/>
      <p:boldItalic r:id="rId19"/>
    </p:embeddedFont>
    <p:embeddedFont>
      <p:font typeface="DM Sans Medium" panose="020B0604020202020204" charset="-18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erriweather" panose="020B0604020202020204" charset="-18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reel/4262200947355475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3848100"/>
            <a:ext cx="76200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5524500" y="1600200"/>
            <a:ext cx="1143000" cy="38100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385536" y="1924050"/>
            <a:ext cx="7420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Impactul IA în </a:t>
            </a:r>
            <a:r>
              <a:rPr lang="en-US" sz="4800" b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e</a:t>
            </a:r>
            <a:r>
              <a:rPr lang="en-US" sz="48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ducație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2909887" y="2876550"/>
            <a:ext cx="6372225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Analiza</a:t>
            </a:r>
            <a:r>
              <a:rPr lang="en-US" sz="2100" b="0" i="0" u="none" strike="noStrike" cap="none" dirty="0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00" b="0" i="0" u="none" strike="noStrike" cap="none" dirty="0" err="1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avantajelor</a:t>
            </a:r>
            <a:r>
              <a:rPr lang="en-US" sz="2100" b="0" i="0" u="none" strike="noStrike" cap="none" dirty="0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00" b="0" i="0" u="none" strike="noStrike" cap="none" dirty="0" err="1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și</a:t>
            </a:r>
            <a:r>
              <a:rPr lang="en-US" sz="2100" b="0" i="0" u="none" strike="noStrike" cap="none" dirty="0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00" b="0" i="0" u="none" strike="noStrike" cap="none" dirty="0" err="1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riscurilor</a:t>
            </a:r>
            <a:r>
              <a:rPr lang="en-US" sz="2100" b="0" i="0" u="none" strike="noStrike" cap="none" dirty="0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o-RO" sz="2100" b="0" i="0" u="none" strike="noStrike" cap="none" dirty="0" smtClean="0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utilizării AI </a:t>
            </a:r>
            <a:r>
              <a:rPr lang="en-US" sz="2100" b="0" i="0" u="none" strike="noStrike" cap="none" dirty="0" err="1" smtClean="0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în</a:t>
            </a:r>
            <a:r>
              <a:rPr lang="en-US" sz="2100" b="0" i="0" u="none" strike="noStrike" cap="none" dirty="0" smtClean="0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00" b="0" i="0" u="none" strike="noStrike" cap="none" dirty="0" err="1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rândul</a:t>
            </a:r>
            <a:r>
              <a:rPr lang="en-US" sz="2100" b="0" i="0" u="none" strike="noStrike" cap="none" dirty="0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00" b="0" i="0" u="none" strike="noStrike" cap="none" dirty="0" err="1">
                <a:solidFill>
                  <a:srgbClr val="64748B"/>
                </a:solidFill>
                <a:latin typeface="Merriweather"/>
                <a:ea typeface="Merriweather"/>
                <a:cs typeface="Merriweather"/>
                <a:sym typeface="Merriweather"/>
              </a:rPr>
              <a:t>elevilor</a:t>
            </a:r>
            <a:endParaRPr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2571750" y="4143375"/>
            <a:ext cx="70485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COLEGIUL ECONOMIC „DIMITRIE CANTEMIR” SUCEAVA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571750" y="4572000"/>
            <a:ext cx="7048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Autor studiu</a:t>
            </a: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1500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r>
              <a:rPr lang="en-US" sz="1500" b="0" i="0" u="none" strike="noStrike" cap="none">
                <a:solidFill>
                  <a:srgbClr val="475569"/>
                </a:solidFill>
                <a:latin typeface="DM Sans"/>
                <a:ea typeface="DM Sans"/>
                <a:cs typeface="DM Sans"/>
                <a:sym typeface="DM Sans"/>
              </a:rPr>
              <a:t>rof. Cristina Dranca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Riscuri identificate de elevi</a:t>
            </a: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571500" y="1114425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571500" y="2119312"/>
            <a:ext cx="11049000" cy="895350"/>
          </a:xfrm>
          <a:prstGeom prst="roundRect">
            <a:avLst>
              <a:gd name="adj" fmla="val 8510"/>
            </a:avLst>
          </a:prstGeom>
          <a:solidFill>
            <a:srgbClr val="FF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1143000" y="2309812"/>
            <a:ext cx="10287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Atrofi</a:t>
            </a:r>
            <a:r>
              <a:rPr lang="en-US" sz="1350" b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erea</a:t>
            </a: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g</a:t>
            </a: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ândirii </a:t>
            </a:r>
            <a:r>
              <a:rPr lang="en-US" sz="1350" b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</a:t>
            </a: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ritice: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Externalizarea procesului de analiză către mașină poate duce la pierderea capacității de efort intelectual propriu.</a:t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571500" y="3205162"/>
            <a:ext cx="11049000" cy="638175"/>
          </a:xfrm>
          <a:prstGeom prst="roundRect">
            <a:avLst>
              <a:gd name="adj" fmla="val 11940"/>
            </a:avLst>
          </a:prstGeom>
          <a:solidFill>
            <a:srgbClr val="FF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143000" y="3395662"/>
            <a:ext cx="10287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Dependența de </a:t>
            </a:r>
            <a:r>
              <a:rPr lang="en-US" sz="1350" b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ehnologie: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Dificultatea de a mai lucra fără suportul IA, generând o stare de blocaj în absența uneltelor digitale.</a:t>
            </a: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571500" y="4033837"/>
            <a:ext cx="11049000" cy="638175"/>
          </a:xfrm>
          <a:prstGeom prst="roundRect">
            <a:avLst>
              <a:gd name="adj" fmla="val 11940"/>
            </a:avLst>
          </a:prstGeom>
          <a:solidFill>
            <a:srgbClr val="FF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1143000" y="4224337"/>
            <a:ext cx="10287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Halucinații IA: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Riscul de a prelua informații false sau inexacte, prezentate într-un mod plauzibil de către modelele de limbaj.</a:t>
            </a: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571500" y="4862512"/>
            <a:ext cx="11049000" cy="638175"/>
          </a:xfrm>
          <a:prstGeom prst="roundRect">
            <a:avLst>
              <a:gd name="adj" fmla="val 11940"/>
            </a:avLst>
          </a:prstGeom>
          <a:solidFill>
            <a:srgbClr val="FFF5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1143000" y="5053012"/>
            <a:ext cx="102870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Izolare </a:t>
            </a:r>
            <a:r>
              <a:rPr lang="en-US" sz="1350" b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ocială: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Reducerea interacțiunii directe cu profesorul și colegii, afectând dezvoltarea abilităților sociale esențiale.</a:t>
            </a:r>
            <a:endParaRPr/>
          </a:p>
        </p:txBody>
      </p:sp>
      <p:pic>
        <p:nvPicPr>
          <p:cNvPr id="195" name="Google Shape;195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352675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3438525"/>
            <a:ext cx="2381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267200"/>
            <a:ext cx="2190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5095875"/>
            <a:ext cx="238125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373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571500" y="571500"/>
            <a:ext cx="5200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Viitorul în </a:t>
            </a:r>
            <a:r>
              <a:rPr lang="en-US" sz="2850" b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e</a:t>
            </a:r>
            <a:r>
              <a:rPr lang="en-US" sz="28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ducație</a:t>
            </a:r>
            <a:endParaRPr/>
          </a:p>
        </p:txBody>
      </p:sp>
      <p:pic>
        <p:nvPicPr>
          <p:cNvPr id="205" name="Google Shape;205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/>
        </p:nvSpPr>
        <p:spPr>
          <a:xfrm>
            <a:off x="571500" y="2628900"/>
            <a:ext cx="49530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34155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IA trebuie să fie o unealtă, nu un substitut.</a:t>
            </a: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571500" y="3057525"/>
            <a:ext cx="49530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Concluzia elevilor este clară: sistemul de învățământ trebuie să se adapteze nu prin interzicere, ci prin integrare inteligentă.</a:t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809624" y="3739049"/>
            <a:ext cx="4518155" cy="125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"Nu ne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dorim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să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trișăm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, ne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dorim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să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fim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pregătiți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pentru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o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lume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în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care IA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este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prezentă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0" i="0" u="none" strike="noStrike" cap="none" dirty="0" err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peste</a:t>
            </a:r>
            <a:r>
              <a:rPr lang="en-US" sz="1350" b="0" i="0" u="none" strike="noStrike" cap="none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tot</a:t>
            </a:r>
            <a:r>
              <a:rPr lang="en-US" sz="1350" b="0" i="0" u="none" strike="noStrike" cap="none" dirty="0" smtClean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.„</a:t>
            </a:r>
            <a:endParaRPr lang="ro-RO" sz="1350" b="0" i="0" u="none" strike="noStrike" cap="none" dirty="0" smtClean="0">
              <a:solidFill>
                <a:srgbClr val="3341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lvl="0">
              <a:lnSpc>
                <a:spcPct val="150000"/>
              </a:lnSpc>
            </a:pPr>
            <a:r>
              <a:rPr lang="ro-RO" sz="1350" dirty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  <a:hlinkClick r:id="rId5"/>
              </a:rPr>
              <a:t>https://</a:t>
            </a:r>
            <a:r>
              <a:rPr lang="ro-RO" sz="1350" dirty="0" smtClean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  <a:hlinkClick r:id="rId5"/>
              </a:rPr>
              <a:t>www.facebook.com/reel/4262200947355475</a:t>
            </a:r>
            <a:r>
              <a:rPr lang="ro-RO" sz="1350" dirty="0" smtClean="0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lang="ro-RO" sz="1350" b="0" i="0" u="none" strike="noStrike" cap="none" dirty="0" smtClean="0">
              <a:solidFill>
                <a:srgbClr val="33415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 txBox="1"/>
          <p:nvPr/>
        </p:nvSpPr>
        <p:spPr>
          <a:xfrm>
            <a:off x="3965733" y="2747962"/>
            <a:ext cx="4260532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Vă mulțumim!</a:t>
            </a:r>
            <a:endParaRPr/>
          </a:p>
        </p:txBody>
      </p:sp>
      <p:sp>
        <p:nvSpPr>
          <p:cNvPr id="215" name="Google Shape;215;p24"/>
          <p:cNvSpPr txBox="1"/>
          <p:nvPr/>
        </p:nvSpPr>
        <p:spPr>
          <a:xfrm>
            <a:off x="3595687" y="3652837"/>
            <a:ext cx="500062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Colegiul Economic „Dimitrie Cantemir” Suceava</a:t>
            </a:r>
            <a:endParaRPr/>
          </a:p>
        </p:txBody>
      </p:sp>
      <p:sp>
        <p:nvSpPr>
          <p:cNvPr id="216" name="Google Shape;216;p24"/>
          <p:cNvSpPr txBox="1"/>
          <p:nvPr/>
        </p:nvSpPr>
        <p:spPr>
          <a:xfrm>
            <a:off x="4652962" y="5624512"/>
            <a:ext cx="288607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94A3B8"/>
                </a:solidFill>
                <a:latin typeface="DM Sans"/>
                <a:ea typeface="DM Sans"/>
                <a:cs typeface="DM Sans"/>
                <a:sym typeface="DM Sans"/>
              </a:rPr>
              <a:t>www.economic.ro | contact@economic.ro</a:t>
            </a:r>
            <a:endParaRPr/>
          </a:p>
        </p:txBody>
      </p:sp>
      <p:pic>
        <p:nvPicPr>
          <p:cNvPr id="217" name="Google Shape;217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1625" y="1033462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/>
          <p:nvPr/>
        </p:nvSpPr>
        <p:spPr>
          <a:xfrm>
            <a:off x="571500" y="571500"/>
            <a:ext cx="11601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Sursa imaginilor</a:t>
            </a:r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571500" y="1114425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571500" y="2667000"/>
            <a:ext cx="110490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571500" y="3438525"/>
            <a:ext cx="11049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571500" y="342900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571500" y="342900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571500" y="437197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571500" y="437197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80987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 txBox="1"/>
          <p:nvPr/>
        </p:nvSpPr>
        <p:spPr>
          <a:xfrm>
            <a:off x="1666875" y="2817018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https://images.squarespace-cdn.com/content/v1/60c71940484f1a0d167f4151/1697225158470-8BO5RC4737VCHZQFTHLD/iStock-1421824298.jpg</a:t>
            </a:r>
            <a:endParaRPr/>
          </a:p>
        </p:txBody>
      </p:sp>
      <p:sp>
        <p:nvSpPr>
          <p:cNvPr id="233" name="Google Shape;233;p25"/>
          <p:cNvSpPr txBox="1"/>
          <p:nvPr/>
        </p:nvSpPr>
        <p:spPr>
          <a:xfrm>
            <a:off x="1666875" y="3050381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www.modernclassrooms.org</a:t>
            </a:r>
            <a:endParaRPr/>
          </a:p>
        </p:txBody>
      </p:sp>
      <p:pic>
        <p:nvPicPr>
          <p:cNvPr id="234" name="Google Shape;234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66712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 txBox="1"/>
          <p:nvPr/>
        </p:nvSpPr>
        <p:spPr>
          <a:xfrm>
            <a:off x="1666875" y="3581400"/>
            <a:ext cx="9953625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https://media.istockphoto.com/id/1463288323/photo/ai-ethics-or-ai-law-concept-developing-ai-codes-of-ethics-compliance-regulation-standard.jpg?s=612x612&amp;w=0&amp;k=20&amp;c=miZs3a_iz5NJ1JIZpgSAOCBV1ltPh5MeAgIcsOnui08=</a:t>
            </a:r>
            <a:endParaRPr/>
          </a:p>
        </p:txBody>
      </p:sp>
      <p:sp>
        <p:nvSpPr>
          <p:cNvPr id="236" name="Google Shape;236;p25"/>
          <p:cNvSpPr txBox="1"/>
          <p:nvPr/>
        </p:nvSpPr>
        <p:spPr>
          <a:xfrm>
            <a:off x="1666875" y="4000500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www.istockphoto.com</a:t>
            </a:r>
            <a:endParaRPr/>
          </a:p>
        </p:txBody>
      </p:sp>
      <p:pic>
        <p:nvPicPr>
          <p:cNvPr id="237" name="Google Shape;237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52437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 txBox="1"/>
          <p:nvPr/>
        </p:nvSpPr>
        <p:spPr>
          <a:xfrm>
            <a:off x="1666875" y="4531518"/>
            <a:ext cx="9953625" cy="18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https://onlinedegrees.sandiego.edu/wp-content/uploads/2022/01/artificial-intelligence-in-education.jpg</a:t>
            </a:r>
            <a:endParaRPr/>
          </a:p>
        </p:txBody>
      </p:sp>
      <p:sp>
        <p:nvSpPr>
          <p:cNvPr id="239" name="Google Shape;239;p25"/>
          <p:cNvSpPr txBox="1"/>
          <p:nvPr/>
        </p:nvSpPr>
        <p:spPr>
          <a:xfrm>
            <a:off x="1666875" y="4764881"/>
            <a:ext cx="99536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onlinedegrees.sandiego.edu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2000488" y="2776537"/>
            <a:ext cx="819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Context și </a:t>
            </a:r>
            <a:r>
              <a:rPr lang="en-US" sz="54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</a:t>
            </a:r>
            <a:r>
              <a:rPr lang="en-US" sz="54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etodologie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5619750" y="4024312"/>
            <a:ext cx="952500" cy="5715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571500" y="571500"/>
            <a:ext cx="11601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Datele </a:t>
            </a:r>
            <a:r>
              <a:rPr lang="en-US" sz="2850" b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r>
              <a:rPr lang="en-US" sz="28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ercetării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571500" y="1114425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571500" y="3167062"/>
            <a:ext cx="5550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Eșantion </a:t>
            </a:r>
            <a:r>
              <a:rPr lang="en-US" sz="1404" b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r</a:t>
            </a:r>
            <a:r>
              <a:rPr lang="en-US" sz="1404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espondenți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571500" y="3386137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Analiza se bazează pe răspunsurile a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203 elevi</a:t>
            </a: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din cadrul Colegiului Economic „Dimitrie Cantemir” Suceava.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571500" y="4014787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Participanții fac parte predominant din clasele terminale (XI-XII), având o perspectivă matură asupra procesului educațional.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6334125" y="3167062"/>
            <a:ext cx="5550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Distribuție </a:t>
            </a:r>
            <a:r>
              <a:rPr lang="en-US" sz="1404" b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m</a:t>
            </a:r>
            <a:r>
              <a:rPr lang="en-US" sz="1404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ediu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6334125" y="3386137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Majoritatea respondenților (60%) provin din mediul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rural</a:t>
            </a: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, în timp ce 40% sunt din mediul </a:t>
            </a: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urban</a:t>
            </a: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6334125" y="4014787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Această diversitate oferă o imagine clară asupra accesului la tehnologie indiferent de locația geografică.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571500" y="571500"/>
            <a:ext cx="116016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Viziunea asupra </a:t>
            </a:r>
            <a:r>
              <a:rPr lang="en-US" sz="2850" b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e</a:t>
            </a:r>
            <a:r>
              <a:rPr lang="en-US" sz="28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ducației </a:t>
            </a:r>
            <a:r>
              <a:rPr lang="en-US" sz="2850" b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i</a:t>
            </a:r>
            <a:r>
              <a:rPr lang="en-US" sz="28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ncluzive</a:t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571500" y="1114425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571500" y="2000250"/>
            <a:ext cx="52863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Pentru elevi, educația incluzivă reprezintă un model de echitate și suport personalizat:</a:t>
            </a:r>
            <a:endParaRPr/>
          </a:p>
        </p:txBody>
      </p:sp>
      <p:pic>
        <p:nvPicPr>
          <p:cNvPr id="119" name="Google Shape;119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002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952500" y="2667000"/>
            <a:ext cx="49053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Acces egal: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Șanse identice pentru toți elevii, indiferent de abilități sau etnie.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952500" y="3371850"/>
            <a:ext cx="49053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Adaptabilitate: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Școala se adaptează nevoilor copilului, nu invers.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952500" y="4076700"/>
            <a:ext cx="49053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Suport </a:t>
            </a:r>
            <a:r>
              <a:rPr lang="en-US" sz="1350" b="1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ersonalizat: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Utilizarea instrumentelor IA pentru a explica lecțiile pe înțelesul tuturor.</a:t>
            </a:r>
            <a:endParaRPr/>
          </a:p>
        </p:txBody>
      </p:sp>
      <p:pic>
        <p:nvPicPr>
          <p:cNvPr id="123" name="Google Shape;123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709862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414712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119562"/>
            <a:ext cx="17145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2130504" y="2595562"/>
            <a:ext cx="7931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Utilizarea </a:t>
            </a:r>
            <a:r>
              <a:rPr lang="en-US" sz="5400" b="1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r>
              <a:rPr lang="en-US" sz="54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ehnologiei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2286000" y="3462337"/>
            <a:ext cx="7620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Cum integrează elevii inteligența artificială în fluxul lor zilnic de activități școlare?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24000"/>
            <a:ext cx="11049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Cele mai utilizate aplicații IA</a:t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571500" y="1114425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71500" y="4981575"/>
            <a:ext cx="11049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1" u="none" strike="noStrike" cap="none">
                <a:solidFill>
                  <a:srgbClr val="64748B"/>
                </a:solidFill>
                <a:latin typeface="DM Sans"/>
                <a:ea typeface="DM Sans"/>
                <a:cs typeface="DM Sans"/>
                <a:sym typeface="DM Sans"/>
              </a:rPr>
              <a:t>ChatGPT rămâne liderul absolut în preferințele elevilor pentru rezumate, documentare și explicații suplimentare.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76500"/>
            <a:ext cx="3492549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76500"/>
            <a:ext cx="3492549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76500"/>
            <a:ext cx="3492549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Scopul utilizării instrumentelor IA</a:t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571500" y="1114425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866775" y="3457575"/>
            <a:ext cx="3047099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Informare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866775" y="3895725"/>
            <a:ext cx="290199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Căutarea rapidă a informațiilor factuale și documentarea pentru diverse proiecte școlare la modulele de specialitate.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4645074" y="3457575"/>
            <a:ext cx="3047099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Suport Teme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4645074" y="3895725"/>
            <a:ext cx="290199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Structurarea ideilor pentru eseuri, rezolvarea exercițiilor complexe și verificarea corectitudinii răspunsurilor proprii.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8423374" y="3457575"/>
            <a:ext cx="3047099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Limbaj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8423374" y="3895725"/>
            <a:ext cx="2901999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Traduceri precise și îmbunătățirea vocabularului în limbile străine (engleză, franceză), facilitând comunicarea globală.</a:t>
            </a:r>
            <a:endParaRPr/>
          </a:p>
        </p:txBody>
      </p:sp>
      <p:pic>
        <p:nvPicPr>
          <p:cNvPr id="158" name="Google Shape;158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" y="28194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5074" y="28194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3374" y="2819400"/>
            <a:ext cx="47625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2900600" y="2776537"/>
            <a:ext cx="639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Analiza </a:t>
            </a:r>
            <a:r>
              <a:rPr lang="en-US" sz="54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</a:t>
            </a:r>
            <a:r>
              <a:rPr lang="en-US" sz="54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iscurilor</a:t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5619750" y="4024312"/>
            <a:ext cx="952500" cy="57150"/>
          </a:xfrm>
          <a:prstGeom prst="rect">
            <a:avLst/>
          </a:prstGeom>
          <a:solidFill>
            <a:srgbClr val="EF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571500" y="571500"/>
            <a:ext cx="116014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Nevoia de ghidaj oficial</a:t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571500" y="1114425"/>
            <a:ext cx="11049000" cy="28575"/>
          </a:xfrm>
          <a:prstGeom prst="rect">
            <a:avLst/>
          </a:prstGeom>
          <a:solidFill>
            <a:srgbClr val="005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571500" y="3100387"/>
            <a:ext cx="28956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75%</a:t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571500" y="4433887"/>
            <a:ext cx="28956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1CAA0"/>
                </a:solidFill>
                <a:latin typeface="DM Sans"/>
                <a:ea typeface="DM Sans"/>
                <a:cs typeface="DM Sans"/>
                <a:sym typeface="DM Sans"/>
              </a:rPr>
              <a:t>CER O DISCIPLINĂ NOUĂ</a:t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4038600" y="3038475"/>
            <a:ext cx="79611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Utilizare </a:t>
            </a:r>
            <a:r>
              <a:rPr lang="en-US" sz="1404" b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e</a:t>
            </a:r>
            <a:r>
              <a:rPr lang="en-US" sz="1404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tică și </a:t>
            </a:r>
            <a:r>
              <a:rPr lang="en-US" sz="1404" b="1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e</a:t>
            </a:r>
            <a:r>
              <a:rPr lang="en-US" sz="1404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ficientă</a:t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4038600" y="3257550"/>
            <a:ext cx="75819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Elevii conștientizează că IA este o forță care necesită reguli clare. O majoritate covârșitoare solicită introducerea unei discipline de studiu despre utilizarea responsabilă a inteligenței artificiale.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4038600" y="4143375"/>
            <a:ext cx="75819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Obiective dorite:</a:t>
            </a:r>
            <a:r>
              <a:rPr lang="en-US" sz="1350" b="0" i="0" u="none" strike="noStrike" cap="none">
                <a:solidFill>
                  <a:srgbClr val="334155"/>
                </a:solidFill>
                <a:latin typeface="DM Sans"/>
                <a:ea typeface="DM Sans"/>
                <a:cs typeface="DM Sans"/>
                <a:sym typeface="DM Sans"/>
              </a:rPr>
              <a:t> Învățarea fact-checking-ului, evitarea plagiatului și protecția datelor personale.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493</Words>
  <Application>Microsoft Office PowerPoint</Application>
  <PresentationFormat>Widescreen</PresentationFormat>
  <Paragraphs>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DM Sans</vt:lpstr>
      <vt:lpstr>DM Sans Medium</vt:lpstr>
      <vt:lpstr>Calibri</vt:lpstr>
      <vt:lpstr>Merriweather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modified xsi:type="dcterms:W3CDTF">2026-05-04T10:09:58Z</dcterms:modified>
</cp:coreProperties>
</file>