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embeddedFontLst>
    <p:embeddedFont>
      <p:font typeface="Playfair Display" panose="020B0604020202020204" charset="-18"/>
      <p:regular r:id="rId16"/>
      <p:bold r:id="rId17"/>
      <p:italic r:id="rId18"/>
      <p:boldItalic r:id="rId19"/>
    </p:embeddedFont>
    <p:embeddedFont>
      <p:font typeface="Inter SemiBold" panose="020B0604020202020204" charset="0"/>
      <p:regular r:id="rId20"/>
      <p:bold r:id="rId21"/>
      <p:italic r:id="rId22"/>
      <p:boldItalic r:id="rId23"/>
    </p:embeddedFont>
    <p:embeddedFont>
      <p:font typeface="Inter Light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Inter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64646" y="1978210"/>
            <a:ext cx="1160145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8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Proiectul interșcolar </a:t>
            </a:r>
            <a:r>
              <a:rPr lang="en-US" sz="4800" b="1" i="1" u="none" strike="noStrike" cap="none" dirty="0" err="1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Arhivele</a:t>
            </a:r>
            <a:r>
              <a:rPr lang="en-US" sz="4800" b="1" i="1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ro-RO" sz="4800" b="1" i="1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</a:t>
            </a:r>
            <a:r>
              <a:rPr lang="en-US" sz="4800" b="1" i="1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ii</a:t>
            </a:r>
            <a:endParaRPr sz="4800" i="1"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164646" y="3404503"/>
            <a:ext cx="11049000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smtClean="0"/>
              <a:t>                   COLEGIUL ECONOMIC „DIMITRIE CANTEMIR” SUCEAVA</a:t>
            </a:r>
            <a:endParaRPr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571500" y="4164210"/>
            <a:ext cx="11049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 smtClean="0">
                <a:solidFill>
                  <a:srgbClr val="1A237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Clasa</a:t>
            </a:r>
            <a:r>
              <a:rPr lang="en-US" sz="1500" b="0" i="0" u="none" strike="noStrike" cap="none" dirty="0" smtClean="0">
                <a:solidFill>
                  <a:srgbClr val="1A237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1500" b="0" i="0" u="none" strike="noStrike" cap="none" dirty="0">
                <a:solidFill>
                  <a:srgbClr val="1A237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 </a:t>
            </a:r>
            <a:r>
              <a:rPr lang="en-US" sz="1500" b="0" i="0" u="none" strike="noStrike" cap="none" dirty="0" smtClean="0">
                <a:solidFill>
                  <a:srgbClr val="1A237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IX-a</a:t>
            </a:r>
            <a:r>
              <a:rPr lang="ro-RO" sz="1500" b="0" i="0" u="none" strike="noStrike" cap="none" dirty="0" smtClean="0">
                <a:solidFill>
                  <a:srgbClr val="1A237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ro-RO" sz="1500" b="0" i="0" u="none" strike="noStrike" cap="none" dirty="0" smtClean="0">
                <a:solidFill>
                  <a:srgbClr val="1A237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</a:t>
            </a: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500" dirty="0" smtClean="0">
                <a:solidFill>
                  <a:srgbClr val="1A237E"/>
                </a:solidFill>
                <a:latin typeface="Inter SemiBold"/>
                <a:ea typeface="Inter SemiBold"/>
                <a:sym typeface="Inter SemiBold"/>
              </a:rPr>
              <a:t>Prof. Cristina </a:t>
            </a:r>
            <a:r>
              <a:rPr lang="ro-RO" sz="1500" dirty="0" err="1" smtClean="0">
                <a:solidFill>
                  <a:srgbClr val="1A237E"/>
                </a:solidFill>
                <a:latin typeface="Inter SemiBold"/>
                <a:ea typeface="Inter SemiBold"/>
                <a:sym typeface="Inter SemiBold"/>
              </a:rPr>
              <a:t>Dranca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 txBox="1"/>
          <p:nvPr/>
        </p:nvSpPr>
        <p:spPr>
          <a:xfrm>
            <a:off x="681037" y="490538"/>
            <a:ext cx="1140142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ECHIPA </a:t>
            </a:r>
            <a:r>
              <a:rPr lang="en-US" sz="33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7:</a:t>
            </a:r>
            <a:r>
              <a:rPr lang="ro-RO" sz="33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AFIȘUL DIGITAL-</a:t>
            </a:r>
            <a:r>
              <a:rPr lang="ro-RO" sz="1800" b="1" i="1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Bucuria vieții </a:t>
            </a:r>
            <a:r>
              <a:rPr lang="ro-RO" sz="18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 </a:t>
            </a:r>
            <a:r>
              <a:rPr lang="ro-RO" sz="1800" b="1" i="0" u="none" strike="noStrike" cap="none" dirty="0" err="1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Irving</a:t>
            </a:r>
            <a:r>
              <a:rPr lang="ro-RO" sz="18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ro-RO" sz="1800" b="1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</a:t>
            </a:r>
            <a:r>
              <a:rPr lang="ro-RO" sz="18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tone</a:t>
            </a:r>
            <a:endParaRPr lang="ro-RO" sz="1800" dirty="0"/>
          </a:p>
        </p:txBody>
      </p:sp>
      <p:sp>
        <p:nvSpPr>
          <p:cNvPr id="207" name="Google Shape;207;p22"/>
          <p:cNvSpPr/>
          <p:nvPr/>
        </p:nvSpPr>
        <p:spPr>
          <a:xfrm>
            <a:off x="571500" y="571500"/>
            <a:ext cx="47625" cy="56197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1047750" y="4324350"/>
            <a:ext cx="47625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pic>
        <p:nvPicPr>
          <p:cNvPr id="212" name="Google Shape;212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67000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514725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362450"/>
            <a:ext cx="25717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596743" y="2951947"/>
            <a:ext cx="47026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endParaRPr lang="ro-RO" dirty="0">
              <a:solidFill>
                <a:srgbClr val="3D3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06" y="1316826"/>
            <a:ext cx="4413380" cy="55411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52675"/>
            <a:ext cx="243066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4180" y="2352675"/>
            <a:ext cx="243066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6860" y="2352675"/>
            <a:ext cx="243066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89541" y="2352675"/>
            <a:ext cx="2430660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3"/>
          <p:cNvSpPr txBox="1"/>
          <p:nvPr/>
        </p:nvSpPr>
        <p:spPr>
          <a:xfrm>
            <a:off x="762000" y="571500"/>
            <a:ext cx="1140142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EXPOZIȚIA ARHIVELOR VII</a:t>
            </a:r>
            <a:endParaRPr/>
          </a:p>
        </p:txBody>
      </p:sp>
      <p:sp>
        <p:nvSpPr>
          <p:cNvPr id="225" name="Google Shape;225;p23"/>
          <p:cNvSpPr/>
          <p:nvPr/>
        </p:nvSpPr>
        <p:spPr>
          <a:xfrm>
            <a:off x="571500" y="571500"/>
            <a:ext cx="47625" cy="56197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3"/>
          <p:cNvSpPr/>
          <p:nvPr/>
        </p:nvSpPr>
        <p:spPr>
          <a:xfrm>
            <a:off x="571500" y="3262312"/>
            <a:ext cx="110490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79950" y="4743450"/>
            <a:ext cx="20319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3"/>
          <p:cNvSpPr/>
          <p:nvPr/>
        </p:nvSpPr>
        <p:spPr>
          <a:xfrm>
            <a:off x="1691580" y="3581400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1A237E"/>
          </a:solidFill>
          <a:ln w="38100" cap="flat" cmpd="sng">
            <a:solidFill>
              <a:srgbClr val="FAF9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3"/>
          <p:cNvSpPr/>
          <p:nvPr/>
        </p:nvSpPr>
        <p:spPr>
          <a:xfrm>
            <a:off x="4564260" y="3581400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1A237E"/>
          </a:solidFill>
          <a:ln w="38100" cap="flat" cmpd="sng">
            <a:solidFill>
              <a:srgbClr val="FAF9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7436941" y="3886200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1A237E"/>
          </a:solidFill>
          <a:ln w="38100" cap="flat" cmpd="sng">
            <a:solidFill>
              <a:srgbClr val="FAF9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10309621" y="3886200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1A237E"/>
          </a:solidFill>
          <a:ln w="38100" cap="flat" cmpd="sng">
            <a:solidFill>
              <a:srgbClr val="FAF9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3"/>
          <p:cNvSpPr txBox="1"/>
          <p:nvPr/>
        </p:nvSpPr>
        <p:spPr>
          <a:xfrm>
            <a:off x="660752" y="2495550"/>
            <a:ext cx="2252156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Amenajare</a:t>
            </a:r>
            <a:endParaRPr/>
          </a:p>
        </p:txBody>
      </p:sp>
      <p:sp>
        <p:nvSpPr>
          <p:cNvPr id="233" name="Google Shape;233;p23"/>
          <p:cNvSpPr txBox="1"/>
          <p:nvPr/>
        </p:nvSpPr>
        <p:spPr>
          <a:xfrm>
            <a:off x="714375" y="2733675"/>
            <a:ext cx="214491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Clasa devine un muzeu de artă contemporană.</a:t>
            </a:r>
            <a:endParaRPr/>
          </a:p>
        </p:txBody>
      </p:sp>
      <p:sp>
        <p:nvSpPr>
          <p:cNvPr id="234" name="Google Shape;234;p23"/>
          <p:cNvSpPr txBox="1"/>
          <p:nvPr/>
        </p:nvSpPr>
        <p:spPr>
          <a:xfrm>
            <a:off x="3533432" y="2495550"/>
            <a:ext cx="2252156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Explorare</a:t>
            </a:r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3587055" y="2733675"/>
            <a:ext cx="214491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Turul galeriei: colegii vizitează fiecare stație.</a:t>
            </a:r>
            <a:endParaRPr/>
          </a:p>
        </p:txBody>
      </p:sp>
      <p:sp>
        <p:nvSpPr>
          <p:cNvPr id="236" name="Google Shape;236;p23"/>
          <p:cNvSpPr txBox="1"/>
          <p:nvPr/>
        </p:nvSpPr>
        <p:spPr>
          <a:xfrm>
            <a:off x="6406113" y="2495550"/>
            <a:ext cx="2252156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Interacțiune</a:t>
            </a:r>
            <a:endParaRPr/>
          </a:p>
        </p:txBody>
      </p:sp>
      <p:sp>
        <p:nvSpPr>
          <p:cNvPr id="237" name="Google Shape;237;p23"/>
          <p:cNvSpPr txBox="1"/>
          <p:nvPr/>
        </p:nvSpPr>
        <p:spPr>
          <a:xfrm>
            <a:off x="6459735" y="2733675"/>
            <a:ext cx="214491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Scanare coduri QR pentru podcasturi și Story-Gram.</a:t>
            </a:r>
            <a:endParaRPr/>
          </a:p>
        </p:txBody>
      </p:sp>
      <p:sp>
        <p:nvSpPr>
          <p:cNvPr id="238" name="Google Shape;238;p23"/>
          <p:cNvSpPr txBox="1"/>
          <p:nvPr/>
        </p:nvSpPr>
        <p:spPr>
          <a:xfrm>
            <a:off x="9278793" y="2495550"/>
            <a:ext cx="2252156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Feedback</a:t>
            </a:r>
            <a:endParaRPr/>
          </a:p>
        </p:txBody>
      </p:sp>
      <p:sp>
        <p:nvSpPr>
          <p:cNvPr id="239" name="Google Shape;239;p23"/>
          <p:cNvSpPr txBox="1"/>
          <p:nvPr/>
        </p:nvSpPr>
        <p:spPr>
          <a:xfrm>
            <a:off x="9332416" y="2733675"/>
            <a:ext cx="214491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Evaluare colegială și reflecție asupra procesului.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5"/>
          <p:cNvSpPr txBox="1"/>
          <p:nvPr/>
        </p:nvSpPr>
        <p:spPr>
          <a:xfrm>
            <a:off x="1000125" y="664129"/>
            <a:ext cx="114014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smtClean="0"/>
              <a:t>Sursa imaginilor</a:t>
            </a:r>
            <a:endParaRPr dirty="0"/>
          </a:p>
        </p:txBody>
      </p:sp>
      <p:sp>
        <p:nvSpPr>
          <p:cNvPr id="257" name="Google Shape;257;p25"/>
          <p:cNvSpPr/>
          <p:nvPr/>
        </p:nvSpPr>
        <p:spPr>
          <a:xfrm>
            <a:off x="571500" y="571500"/>
            <a:ext cx="47625" cy="56197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571500" y="1514475"/>
            <a:ext cx="11049000" cy="98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571500" y="2497335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571500" y="3282106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571500" y="4066877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571500" y="4851648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5"/>
          <p:cNvSpPr/>
          <p:nvPr/>
        </p:nvSpPr>
        <p:spPr>
          <a:xfrm>
            <a:off x="571500" y="248781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571500" y="248781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571500" y="3272581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571500" y="3272581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571500" y="4057352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571500" y="4057352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571500" y="484212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571500" y="484212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571500" y="562689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5"/>
          <p:cNvSpPr/>
          <p:nvPr/>
        </p:nvSpPr>
        <p:spPr>
          <a:xfrm>
            <a:off x="571500" y="562689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76301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5"/>
          <p:cNvSpPr txBox="1"/>
          <p:nvPr/>
        </p:nvSpPr>
        <p:spPr>
          <a:xfrm>
            <a:off x="1666875" y="1657350"/>
            <a:ext cx="9953625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https://plus.unsplash.com/premium_photo-1763626725653-22fa83018e67?fm=jpg&amp;q=60&amp;w=3000&amp;ixlib=rb-4.1.0&amp;ixid=M3wxMjA3fDB8MHxwaG90by1yZWxhdGVkfDh8fHxlbnwwfHx8fHw%3D</a:t>
            </a:r>
            <a:endParaRPr/>
          </a:p>
        </p:txBody>
      </p:sp>
      <p:sp>
        <p:nvSpPr>
          <p:cNvPr id="275" name="Google Shape;275;p25"/>
          <p:cNvSpPr txBox="1"/>
          <p:nvPr/>
        </p:nvSpPr>
        <p:spPr>
          <a:xfrm>
            <a:off x="1666875" y="2101155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Inter"/>
                <a:ea typeface="Inter"/>
                <a:cs typeface="Inter"/>
                <a:sym typeface="Inter"/>
              </a:rPr>
              <a:t>unsplash.com</a:t>
            </a:r>
            <a:endParaRPr/>
          </a:p>
        </p:txBody>
      </p:sp>
      <p:pic>
        <p:nvPicPr>
          <p:cNvPr id="276" name="Google Shape;276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646759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5"/>
          <p:cNvSpPr txBox="1"/>
          <p:nvPr/>
        </p:nvSpPr>
        <p:spPr>
          <a:xfrm>
            <a:off x="1666875" y="2640210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https://bardotbrush.com/wp-content/uploads/2020/03/30-art-styles-to-try-in-procreate-1.jpg</a:t>
            </a:r>
            <a:endParaRPr/>
          </a:p>
        </p:txBody>
      </p:sp>
      <p:sp>
        <p:nvSpPr>
          <p:cNvPr id="278" name="Google Shape;278;p25"/>
          <p:cNvSpPr txBox="1"/>
          <p:nvPr/>
        </p:nvSpPr>
        <p:spPr>
          <a:xfrm>
            <a:off x="1666875" y="2885926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Inter"/>
                <a:ea typeface="Inter"/>
                <a:cs typeface="Inter"/>
                <a:sym typeface="Inter"/>
              </a:rPr>
              <a:t>bardotbrush.com</a:t>
            </a:r>
            <a:endParaRPr/>
          </a:p>
        </p:txBody>
      </p:sp>
      <p:pic>
        <p:nvPicPr>
          <p:cNvPr id="279" name="Google Shape;279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43153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5"/>
          <p:cNvSpPr txBox="1"/>
          <p:nvPr/>
        </p:nvSpPr>
        <p:spPr>
          <a:xfrm>
            <a:off x="1666875" y="3424981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https://timelockapp.com/wp-content/uploads/2026/01/ChatGPT-Image-Dec-31-2025-04_52_10-PM.png</a:t>
            </a:r>
            <a:endParaRPr/>
          </a:p>
        </p:txBody>
      </p:sp>
      <p:sp>
        <p:nvSpPr>
          <p:cNvPr id="281" name="Google Shape;281;p25"/>
          <p:cNvSpPr txBox="1"/>
          <p:nvPr/>
        </p:nvSpPr>
        <p:spPr>
          <a:xfrm>
            <a:off x="1666875" y="3670696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Inter"/>
                <a:ea typeface="Inter"/>
                <a:cs typeface="Inter"/>
                <a:sym typeface="Inter"/>
              </a:rPr>
              <a:t>timelockapp.com</a:t>
            </a:r>
            <a:endParaRPr/>
          </a:p>
        </p:txBody>
      </p:sp>
      <p:pic>
        <p:nvPicPr>
          <p:cNvPr id="282" name="Google Shape;282;p2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21630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5"/>
          <p:cNvSpPr txBox="1"/>
          <p:nvPr/>
        </p:nvSpPr>
        <p:spPr>
          <a:xfrm>
            <a:off x="1666875" y="4209752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https://img.freepik.com/premium-photo/vintage-silver-microphone-rustic-wooden-table-with-old-books-history-podcast-narrators_1041587-6823.jpg</a:t>
            </a:r>
            <a:endParaRPr/>
          </a:p>
        </p:txBody>
      </p:sp>
      <p:sp>
        <p:nvSpPr>
          <p:cNvPr id="284" name="Google Shape;284;p25"/>
          <p:cNvSpPr txBox="1"/>
          <p:nvPr/>
        </p:nvSpPr>
        <p:spPr>
          <a:xfrm>
            <a:off x="1666875" y="4455467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Inter"/>
                <a:ea typeface="Inter"/>
                <a:cs typeface="Inter"/>
                <a:sym typeface="Inter"/>
              </a:rPr>
              <a:t>ru.freepik.com</a:t>
            </a:r>
            <a:endParaRPr/>
          </a:p>
        </p:txBody>
      </p:sp>
      <p:pic>
        <p:nvPicPr>
          <p:cNvPr id="285" name="Google Shape;285;p2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5001071"/>
            <a:ext cx="173355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5"/>
          <p:cNvSpPr txBox="1"/>
          <p:nvPr/>
        </p:nvSpPr>
        <p:spPr>
          <a:xfrm>
            <a:off x="1666875" y="4994523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https://thatartteacher.com/wp-content/uploads/2022/12/IMG-2276-768x1024.jpg</a:t>
            </a:r>
            <a:endParaRPr/>
          </a:p>
        </p:txBody>
      </p:sp>
      <p:sp>
        <p:nvSpPr>
          <p:cNvPr id="287" name="Google Shape;287;p25"/>
          <p:cNvSpPr txBox="1"/>
          <p:nvPr/>
        </p:nvSpPr>
        <p:spPr>
          <a:xfrm>
            <a:off x="1666875" y="5240238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Inter"/>
                <a:ea typeface="Inter"/>
                <a:cs typeface="Inter"/>
                <a:sym typeface="Inter"/>
              </a:rPr>
              <a:t>thatartteacher.com</a:t>
            </a:r>
            <a:endParaRPr/>
          </a:p>
        </p:txBody>
      </p:sp>
      <p:pic>
        <p:nvPicPr>
          <p:cNvPr id="288" name="Google Shape;288;p2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1500" y="5785842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5"/>
          <p:cNvSpPr txBox="1"/>
          <p:nvPr/>
        </p:nvSpPr>
        <p:spPr>
          <a:xfrm>
            <a:off x="1666875" y="5779293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https://images.stockcake.com/public/d/5/0/d502fd0d-32b6-4e61-a24a-6167b062db24_large/cozy-music-corner-stockcake.jpg</a:t>
            </a:r>
            <a:endParaRPr/>
          </a:p>
        </p:txBody>
      </p:sp>
      <p:sp>
        <p:nvSpPr>
          <p:cNvPr id="290" name="Google Shape;290;p25"/>
          <p:cNvSpPr txBox="1"/>
          <p:nvPr/>
        </p:nvSpPr>
        <p:spPr>
          <a:xfrm>
            <a:off x="1666875" y="6025008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Inter"/>
                <a:ea typeface="Inter"/>
                <a:cs typeface="Inter"/>
                <a:sym typeface="Inter"/>
              </a:rPr>
              <a:t>stockcake.com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6"/>
          <p:cNvSpPr/>
          <p:nvPr/>
        </p:nvSpPr>
        <p:spPr>
          <a:xfrm>
            <a:off x="571500" y="571500"/>
            <a:ext cx="47625" cy="56197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6"/>
          <p:cNvSpPr/>
          <p:nvPr/>
        </p:nvSpPr>
        <p:spPr>
          <a:xfrm>
            <a:off x="571500" y="3120479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6"/>
          <p:cNvSpPr/>
          <p:nvPr/>
        </p:nvSpPr>
        <p:spPr>
          <a:xfrm>
            <a:off x="571500" y="389572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6"/>
          <p:cNvSpPr/>
          <p:nvPr/>
        </p:nvSpPr>
        <p:spPr>
          <a:xfrm>
            <a:off x="571500" y="389572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2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269902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6"/>
          <p:cNvSpPr txBox="1"/>
          <p:nvPr/>
        </p:nvSpPr>
        <p:spPr>
          <a:xfrm>
            <a:off x="1666875" y="3263354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https://sparketh-media.s3.amazonaws.com/wp-content/uploads/2021/04/07100113/emma-better-res-rotated.jpg</a:t>
            </a:r>
            <a:endParaRPr dirty="0"/>
          </a:p>
        </p:txBody>
      </p:sp>
      <p:sp>
        <p:nvSpPr>
          <p:cNvPr id="303" name="Google Shape;303;p26"/>
          <p:cNvSpPr txBox="1"/>
          <p:nvPr/>
        </p:nvSpPr>
        <p:spPr>
          <a:xfrm>
            <a:off x="1666875" y="3509069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Inter"/>
                <a:ea typeface="Inter"/>
                <a:cs typeface="Inter"/>
                <a:sym typeface="Inter"/>
              </a:rPr>
              <a:t>sparketh.com</a:t>
            </a:r>
            <a:endParaRPr/>
          </a:p>
        </p:txBody>
      </p:sp>
      <p:pic>
        <p:nvPicPr>
          <p:cNvPr id="304" name="Google Shape;304;p2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054673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6"/>
          <p:cNvSpPr txBox="1"/>
          <p:nvPr/>
        </p:nvSpPr>
        <p:spPr>
          <a:xfrm>
            <a:off x="1666875" y="4048125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https://cdn.thinglink.me/blog/wp-content/uploads/2025/05/Blog-post-header-graphics-22-1024x576.jpg</a:t>
            </a:r>
            <a:endParaRPr/>
          </a:p>
        </p:txBody>
      </p:sp>
      <p:sp>
        <p:nvSpPr>
          <p:cNvPr id="306" name="Google Shape;306;p26"/>
          <p:cNvSpPr txBox="1"/>
          <p:nvPr/>
        </p:nvSpPr>
        <p:spPr>
          <a:xfrm>
            <a:off x="1666875" y="4293840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Inter"/>
                <a:ea typeface="Inter"/>
                <a:cs typeface="Inter"/>
                <a:sym typeface="Inter"/>
              </a:rPr>
              <a:t>www.thinglink.com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5381625" y="2674590"/>
            <a:ext cx="1428750" cy="381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295275" y="2998440"/>
            <a:ext cx="116014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4E342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Viziunea</a:t>
            </a:r>
            <a:r>
              <a:rPr lang="en-US" sz="5400" b="1" i="0" u="none" strike="noStrike" cap="none" dirty="0">
                <a:solidFill>
                  <a:srgbClr val="4E342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ro-RO" sz="5400" b="1" dirty="0">
                <a:solidFill>
                  <a:srgbClr val="4E342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</a:t>
            </a:r>
            <a:r>
              <a:rPr lang="en-US" sz="5400" b="1" i="0" u="none" strike="noStrike" cap="none" dirty="0" err="1" smtClean="0">
                <a:solidFill>
                  <a:srgbClr val="4E342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roiectului</a:t>
            </a:r>
            <a:endParaRPr dirty="0"/>
          </a:p>
        </p:txBody>
      </p:sp>
      <p:sp>
        <p:nvSpPr>
          <p:cNvPr id="95" name="Google Shape;95;p14"/>
          <p:cNvSpPr txBox="1"/>
          <p:nvPr/>
        </p:nvSpPr>
        <p:spPr>
          <a:xfrm>
            <a:off x="571500" y="4103340"/>
            <a:ext cx="11049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 dirty="0" err="1" smtClean="0">
                <a:solidFill>
                  <a:srgbClr val="4E342E"/>
                </a:solidFill>
                <a:latin typeface="Inter Light"/>
                <a:ea typeface="Inter Light"/>
                <a:cs typeface="Inter Light"/>
                <a:sym typeface="Inter Light"/>
              </a:rPr>
              <a:t>Literatura</a:t>
            </a:r>
            <a:r>
              <a:rPr lang="en-US" sz="1800" b="0" i="1" u="none" strike="noStrike" cap="none" dirty="0" smtClean="0">
                <a:solidFill>
                  <a:srgbClr val="4E342E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800" b="0" i="1" u="none" strike="noStrike" cap="none" dirty="0">
                <a:solidFill>
                  <a:srgbClr val="4E342E"/>
                </a:solidFill>
                <a:latin typeface="Inter Light"/>
                <a:ea typeface="Inter Light"/>
                <a:cs typeface="Inter Light"/>
                <a:sym typeface="Inter Light"/>
              </a:rPr>
              <a:t>nu </a:t>
            </a:r>
            <a:r>
              <a:rPr lang="en-US" sz="1800" b="0" i="1" u="none" strike="noStrike" cap="none" dirty="0" err="1">
                <a:solidFill>
                  <a:srgbClr val="4E342E"/>
                </a:solidFill>
                <a:latin typeface="Inter Light"/>
                <a:ea typeface="Inter Light"/>
                <a:cs typeface="Inter Light"/>
                <a:sym typeface="Inter Light"/>
              </a:rPr>
              <a:t>este</a:t>
            </a:r>
            <a:r>
              <a:rPr lang="en-US" sz="1800" b="0" i="1" u="none" strike="noStrike" cap="none" dirty="0">
                <a:solidFill>
                  <a:srgbClr val="4E342E"/>
                </a:solidFill>
                <a:latin typeface="Inter Light"/>
                <a:ea typeface="Inter Light"/>
                <a:cs typeface="Inter Light"/>
                <a:sym typeface="Inter Light"/>
              </a:rPr>
              <a:t> un </a:t>
            </a:r>
            <a:r>
              <a:rPr lang="en-US" sz="1800" b="0" i="1" u="none" strike="noStrike" cap="none" dirty="0" err="1">
                <a:solidFill>
                  <a:srgbClr val="4E342E"/>
                </a:solidFill>
                <a:latin typeface="Inter Light"/>
                <a:ea typeface="Inter Light"/>
                <a:cs typeface="Inter Light"/>
                <a:sym typeface="Inter Light"/>
              </a:rPr>
              <a:t>depozit</a:t>
            </a:r>
            <a:r>
              <a:rPr lang="en-US" sz="1800" b="0" i="1" u="none" strike="noStrike" cap="none" dirty="0">
                <a:solidFill>
                  <a:srgbClr val="4E342E"/>
                </a:solidFill>
                <a:latin typeface="Inter Light"/>
                <a:ea typeface="Inter Light"/>
                <a:cs typeface="Inter Light"/>
                <a:sym typeface="Inter Light"/>
              </a:rPr>
              <a:t> de </a:t>
            </a:r>
            <a:r>
              <a:rPr lang="en-US" sz="1800" b="0" i="1" u="none" strike="noStrike" cap="none" dirty="0" err="1">
                <a:solidFill>
                  <a:srgbClr val="4E342E"/>
                </a:solidFill>
                <a:latin typeface="Inter Light"/>
                <a:ea typeface="Inter Light"/>
                <a:cs typeface="Inter Light"/>
                <a:sym typeface="Inter Light"/>
              </a:rPr>
              <a:t>texte</a:t>
            </a:r>
            <a:r>
              <a:rPr lang="en-US" sz="1800" b="0" i="1" u="none" strike="noStrike" cap="none" dirty="0">
                <a:solidFill>
                  <a:srgbClr val="4E342E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800" b="0" i="1" u="none" strike="noStrike" cap="none" dirty="0" err="1" smtClean="0">
                <a:solidFill>
                  <a:srgbClr val="4E342E"/>
                </a:solidFill>
                <a:latin typeface="Inter Light"/>
                <a:ea typeface="Inter Light"/>
                <a:cs typeface="Inter Light"/>
                <a:sym typeface="Inter Light"/>
              </a:rPr>
              <a:t>moarte</a:t>
            </a:r>
            <a:r>
              <a:rPr lang="ro-RO" sz="1800" b="0" i="1" u="none" strike="noStrike" cap="none" dirty="0" smtClean="0">
                <a:solidFill>
                  <a:srgbClr val="4E342E"/>
                </a:solidFill>
                <a:latin typeface="Inter Light"/>
                <a:ea typeface="Inter Light"/>
                <a:cs typeface="Inter Light"/>
                <a:sym typeface="Inter Light"/>
              </a:rPr>
              <a:t>. Modul în care o receptăm îi dă viață.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71725"/>
            <a:ext cx="523875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524125"/>
            <a:ext cx="5238750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762000" y="571500"/>
            <a:ext cx="1140142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CONTEXT ȘI INOVAȚIE</a:t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571500" y="571500"/>
            <a:ext cx="47625" cy="56197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904875" y="3362325"/>
            <a:ext cx="480060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Profilul</a:t>
            </a:r>
            <a:r>
              <a:rPr lang="en-US" sz="1950" b="1" i="0" u="none" strike="noStrike" cap="none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ro-RO" sz="1950" b="1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</a:t>
            </a:r>
            <a:r>
              <a:rPr lang="en-US" sz="1950" b="1" i="0" u="none" strike="noStrike" cap="none" dirty="0" err="1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levului</a:t>
            </a:r>
            <a:endParaRPr dirty="0"/>
          </a:p>
        </p:txBody>
      </p:sp>
      <p:sp>
        <p:nvSpPr>
          <p:cNvPr id="106" name="Google Shape;106;p15"/>
          <p:cNvSpPr txBox="1"/>
          <p:nvPr/>
        </p:nvSpPr>
        <p:spPr>
          <a:xfrm>
            <a:off x="904875" y="3838575"/>
            <a:ext cx="4572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Elevii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clasa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a IX-a se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află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la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granița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dintre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explorarea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ludică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și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analiza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critică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500" b="0" i="0" u="none" strike="noStrike" cap="none" dirty="0" err="1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Proiectul</a:t>
            </a:r>
            <a:r>
              <a:rPr lang="ro-RO" sz="1500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Arhivele vii își propune să </a:t>
            </a:r>
            <a:r>
              <a:rPr lang="en-US" sz="1500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transform</a:t>
            </a:r>
            <a:r>
              <a:rPr lang="ro-RO" sz="1500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r>
              <a:rPr lang="en-US" sz="1500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referatul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clasic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într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-o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experiență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senzorială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și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analitică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107" name="Google Shape;107;p15"/>
          <p:cNvSpPr txBox="1"/>
          <p:nvPr/>
        </p:nvSpPr>
        <p:spPr>
          <a:xfrm>
            <a:off x="6715125" y="3514725"/>
            <a:ext cx="480060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Abordare</a:t>
            </a:r>
            <a:r>
              <a:rPr lang="en-US" sz="1950" b="1" i="0" u="none" strike="noStrike" cap="none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ro-RO" sz="1950" b="1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</a:t>
            </a:r>
            <a:r>
              <a:rPr lang="en-US" sz="1950" b="1" i="0" u="none" strike="noStrike" cap="none" dirty="0" err="1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idactică</a:t>
            </a:r>
            <a:endParaRPr dirty="0"/>
          </a:p>
        </p:txBody>
      </p:sp>
      <p:sp>
        <p:nvSpPr>
          <p:cNvPr id="108" name="Google Shape;108;p15"/>
          <p:cNvSpPr txBox="1"/>
          <p:nvPr/>
        </p:nvSpPr>
        <p:spPr>
          <a:xfrm>
            <a:off x="6715125" y="3990975"/>
            <a:ext cx="457200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Proiectul urmărește </a:t>
            </a:r>
            <a:r>
              <a:rPr lang="ro-RO" b="0" i="0" u="none" strike="noStrike" cap="none" dirty="0" err="1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deconstrucți</a:t>
            </a:r>
            <a:r>
              <a:rPr lang="en-US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a </a:t>
            </a:r>
            <a:r>
              <a:rPr lang="en-US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textului</a:t>
            </a:r>
            <a:r>
              <a:rPr lang="en-US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traducerea</a:t>
            </a:r>
            <a:r>
              <a:rPr lang="en-US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în</a:t>
            </a:r>
            <a:r>
              <a:rPr lang="en-US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limbaj</a:t>
            </a:r>
            <a:r>
              <a:rPr lang="en-US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vizual</a:t>
            </a:r>
            <a:r>
              <a:rPr lang="en-US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contemporan</a:t>
            </a:r>
            <a:r>
              <a:rPr lang="en-US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și</a:t>
            </a:r>
            <a:r>
              <a:rPr lang="en-US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exersarea</a:t>
            </a:r>
            <a:r>
              <a:rPr lang="en-US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empatiei</a:t>
            </a:r>
            <a:r>
              <a:rPr lang="en-US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prin</a:t>
            </a:r>
            <a:r>
              <a:rPr lang="en-US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perspective </a:t>
            </a:r>
            <a:r>
              <a:rPr lang="en-US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narative</a:t>
            </a:r>
            <a:r>
              <a:rPr lang="en-US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multiple.</a:t>
            </a:r>
            <a:endParaRPr dirty="0"/>
          </a:p>
        </p:txBody>
      </p:sp>
      <p:pic>
        <p:nvPicPr>
          <p:cNvPr id="109" name="Google Shape;109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875" y="2743200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99101" y="2685272"/>
            <a:ext cx="264173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5875" y="1995487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762000" y="571500"/>
            <a:ext cx="114014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ECHIPA 1:</a:t>
            </a:r>
            <a:r>
              <a:rPr lang="ro-RO" sz="2400" b="1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ro-RO" sz="24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NVESTIGAȚIA CRIMINALISTICĂ-</a:t>
            </a:r>
            <a:r>
              <a:rPr lang="ro-RO" sz="2400" b="1" i="1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Dracula</a:t>
            </a:r>
            <a:r>
              <a:rPr lang="ro-RO" sz="24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de </a:t>
            </a:r>
            <a:r>
              <a:rPr lang="ro-RO" sz="2400" b="1" i="0" u="none" strike="noStrike" cap="none" dirty="0" err="1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Bram</a:t>
            </a:r>
            <a:r>
              <a:rPr lang="ro-RO" sz="24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Stoker</a:t>
            </a:r>
            <a:endParaRPr lang="ro-RO" sz="2400" dirty="0"/>
          </a:p>
        </p:txBody>
      </p:sp>
      <p:sp>
        <p:nvSpPr>
          <p:cNvPr id="118" name="Google Shape;118;p16"/>
          <p:cNvSpPr/>
          <p:nvPr/>
        </p:nvSpPr>
        <p:spPr>
          <a:xfrm>
            <a:off x="571500" y="571500"/>
            <a:ext cx="47625" cy="56197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5400" y="2005012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6381750" y="2881312"/>
            <a:ext cx="52387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Elevii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devin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detectivi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care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analizează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urmele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lăsate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personaje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Produsul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final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este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o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mapă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complexă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conține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dirty="0"/>
          </a:p>
        </p:txBody>
      </p:sp>
      <p:sp>
        <p:nvSpPr>
          <p:cNvPr id="122" name="Google Shape;122;p16"/>
          <p:cNvSpPr txBox="1"/>
          <p:nvPr/>
        </p:nvSpPr>
        <p:spPr>
          <a:xfrm>
            <a:off x="6600825" y="393858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▪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6667500" y="3938587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Profilul psihologic al protagonistului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6600825" y="424338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▪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6667500" y="4243387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Dovezi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textuale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citate-cheie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endParaRPr dirty="0"/>
          </a:p>
        </p:txBody>
      </p:sp>
      <p:sp>
        <p:nvSpPr>
          <p:cNvPr id="126" name="Google Shape;126;p16"/>
          <p:cNvSpPr txBox="1"/>
          <p:nvPr/>
        </p:nvSpPr>
        <p:spPr>
          <a:xfrm>
            <a:off x="6600825" y="454818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▪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6667500" y="4548187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Harta locului acțiunii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6600825" y="485298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▪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6667500" y="4852987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Raport de expertiză asupra conflictului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995487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762000" y="571500"/>
            <a:ext cx="1140142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ECHIPA 2: STORY-GRAM</a:t>
            </a:r>
            <a:r>
              <a:rPr lang="ro-RO" sz="33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 </a:t>
            </a:r>
            <a:r>
              <a:rPr lang="ro-RO" sz="24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Băiatul cu pijamale în dungi </a:t>
            </a:r>
            <a:r>
              <a:rPr lang="ro-RO" sz="16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 John </a:t>
            </a:r>
            <a:r>
              <a:rPr lang="ro-RO" sz="1600" b="1" i="0" u="none" strike="noStrike" cap="none" dirty="0" err="1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Boyne</a:t>
            </a:r>
            <a:endParaRPr sz="1600" dirty="0"/>
          </a:p>
        </p:txBody>
      </p:sp>
      <p:sp>
        <p:nvSpPr>
          <p:cNvPr id="137" name="Google Shape;137;p17"/>
          <p:cNvSpPr/>
          <p:nvPr/>
        </p:nvSpPr>
        <p:spPr>
          <a:xfrm>
            <a:off x="571500" y="571500"/>
            <a:ext cx="47625" cy="56197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571500" y="2771775"/>
            <a:ext cx="5500687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 err="1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Arhiva</a:t>
            </a:r>
            <a:r>
              <a:rPr lang="en-US" sz="1404" b="1" i="0" u="none" strike="noStrike" cap="none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ro-RO" sz="1404" b="1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</a:t>
            </a:r>
            <a:r>
              <a:rPr lang="en-US" sz="1404" b="1" i="0" u="none" strike="noStrike" cap="none" dirty="0" err="1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igitală</a:t>
            </a:r>
            <a:endParaRPr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571500" y="3009900"/>
            <a:ext cx="52387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Traducerea limbajului literar în limbaj vizual contemporan prin crearea unui feed fictiv (Instagram/TikTok) pentru personajul principal.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571500" y="4114800"/>
            <a:ext cx="52387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Inovație: Postări care reflectă momente esențiale, descrieri cu hashtag-uri relevante și comentarii de la alte personaje din universul cărții.</a:t>
            </a:r>
            <a:endParaRPr/>
          </a:p>
        </p:txBody>
      </p:sp>
      <p:pic>
        <p:nvPicPr>
          <p:cNvPr id="141" name="Google Shape;141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1275" y="2005012"/>
            <a:ext cx="521970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857750"/>
            <a:ext cx="11049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1514475"/>
            <a:ext cx="3492549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9799" y="1514475"/>
            <a:ext cx="3492549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28099" y="1514475"/>
            <a:ext cx="3492549" cy="30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762000" y="571500"/>
            <a:ext cx="1140142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ECHIPA 3: </a:t>
            </a:r>
            <a:r>
              <a:rPr lang="en-US" sz="33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CAPSUL</a:t>
            </a:r>
            <a:r>
              <a:rPr lang="ro-RO" sz="33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TIMPULUI-</a:t>
            </a:r>
            <a:r>
              <a:rPr lang="ro-RO" sz="1600" b="1" i="1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Lista lui Schindler  </a:t>
            </a:r>
            <a:r>
              <a:rPr lang="ro-RO" sz="16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 Thomas </a:t>
            </a:r>
            <a:r>
              <a:rPr lang="ro-RO" sz="1600" b="1" i="0" u="none" strike="noStrike" cap="none" dirty="0" err="1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Keneally</a:t>
            </a:r>
            <a:r>
              <a:rPr lang="ro-RO" sz="33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dirty="0"/>
          </a:p>
        </p:txBody>
      </p:sp>
      <p:sp>
        <p:nvSpPr>
          <p:cNvPr id="152" name="Google Shape;152;p18"/>
          <p:cNvSpPr/>
          <p:nvPr/>
        </p:nvSpPr>
        <p:spPr>
          <a:xfrm>
            <a:off x="571500" y="571500"/>
            <a:ext cx="47625" cy="56197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1025" y="4867275"/>
            <a:ext cx="1102995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904875" y="2505075"/>
            <a:ext cx="2967089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Obiecte</a:t>
            </a:r>
            <a:r>
              <a:rPr lang="en-US" sz="1950" b="1" i="0" u="none" strike="noStrike" cap="none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ro-RO" sz="1950" b="1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</a:t>
            </a:r>
            <a:r>
              <a:rPr lang="en-US" sz="1950" b="1" i="0" u="none" strike="noStrike" cap="none" dirty="0" err="1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imbol</a:t>
            </a:r>
            <a:endParaRPr dirty="0"/>
          </a:p>
        </p:txBody>
      </p:sp>
      <p:sp>
        <p:nvSpPr>
          <p:cNvPr id="155" name="Google Shape;155;p18"/>
          <p:cNvSpPr txBox="1"/>
          <p:nvPr/>
        </p:nvSpPr>
        <p:spPr>
          <a:xfrm>
            <a:off x="904875" y="2981325"/>
            <a:ext cx="282579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500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</a:t>
            </a:r>
            <a:r>
              <a:rPr lang="ro-RO" sz="1500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inci</a:t>
            </a:r>
            <a:r>
              <a:rPr lang="en-US" sz="1500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obiecte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care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definesc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universul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cărții</a:t>
            </a:r>
            <a:r>
              <a:rPr lang="ro-RO" sz="1500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r>
              <a:rPr lang="en-US" sz="1500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o-RO" sz="1500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T</a:t>
            </a:r>
            <a:r>
              <a:rPr lang="en-US" sz="1500" b="0" i="0" u="none" strike="noStrike" cap="none" dirty="0" err="1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ransfor</a:t>
            </a:r>
            <a:r>
              <a:rPr lang="ro-RO" sz="1500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mă</a:t>
            </a:r>
            <a:r>
              <a:rPr lang="en-US" sz="1500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metaforele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în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elemente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tangibile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156" name="Google Shape;156;p18"/>
          <p:cNvSpPr txBox="1"/>
          <p:nvPr/>
        </p:nvSpPr>
        <p:spPr>
          <a:xfrm>
            <a:off x="4683174" y="2505075"/>
            <a:ext cx="2967089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Scrisoarea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4683174" y="2981325"/>
            <a:ext cx="282579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Mesaj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către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„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viitorul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cititor</a:t>
            </a:r>
            <a:r>
              <a:rPr lang="en-US" sz="1500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”</a:t>
            </a:r>
            <a:r>
              <a:rPr lang="ro-RO" sz="1500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r>
              <a:rPr lang="en-US" sz="1500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o-RO" sz="1500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r>
              <a:rPr lang="en-US" sz="1500" b="0" i="0" u="none" strike="noStrike" cap="none" dirty="0" err="1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xpli</a:t>
            </a:r>
            <a:r>
              <a:rPr lang="ro-RO" sz="1500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că</a:t>
            </a:r>
            <a:r>
              <a:rPr lang="en-US" sz="1500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relevanța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simbolurilor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peste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secole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8461474" y="2505075"/>
            <a:ext cx="2967089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Perspectiva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8461474" y="2981325"/>
            <a:ext cx="282579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Conectarea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prezentului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cu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posteritatea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textului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literar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pic>
        <p:nvPicPr>
          <p:cNvPr id="160" name="Google Shape;160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4875" y="1885950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83174" y="188595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1474" y="1885950"/>
            <a:ext cx="28575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619126" y="571500"/>
            <a:ext cx="11544300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300" b="1" i="0" u="none" strike="noStrike" cap="none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ECHIPA 4: </a:t>
            </a:r>
            <a:r>
              <a:rPr lang="en-US" sz="33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PODCAST</a:t>
            </a:r>
            <a:r>
              <a:rPr lang="ro-RO" sz="2400" b="1" i="1" u="none" strike="noStrike" cap="none" dirty="0" smtClean="0">
                <a:solidFill>
                  <a:srgbClr val="1A237E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-</a:t>
            </a: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 </a:t>
            </a:r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BĂIAT </a:t>
            </a: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  </a:t>
            </a:r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</a:t>
            </a: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LUI  SCHINDLER </a:t>
            </a:r>
            <a:r>
              <a:rPr lang="ro-RO" dirty="0"/>
              <a:t>de Leon </a:t>
            </a:r>
            <a:r>
              <a:rPr lang="ro-RO" dirty="0" err="1"/>
              <a:t>Leyson</a:t>
            </a:r>
            <a:endParaRPr lang="ro-RO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19"/>
          <p:cNvSpPr/>
          <p:nvPr/>
        </p:nvSpPr>
        <p:spPr>
          <a:xfrm>
            <a:off x="571500" y="571500"/>
            <a:ext cx="47625" cy="56197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5603" y="4333875"/>
            <a:ext cx="2540793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571500" y="2052637"/>
            <a:ext cx="52387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i="0" u="none" strike="noStrike" cap="none">
                <a:solidFill>
                  <a:srgbClr val="C5A05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571500" y="3576637"/>
            <a:ext cx="52387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A237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MINUTE DE EMPATIE</a:t>
            </a: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6381750" y="2000250"/>
            <a:ext cx="5500687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 err="1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Interviu</a:t>
            </a:r>
            <a:r>
              <a:rPr lang="en-US" sz="1404" b="1" i="0" u="none" strike="noStrike" cap="none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cu un </a:t>
            </a:r>
            <a:r>
              <a:rPr lang="ro-RO" sz="1404" b="1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</a:t>
            </a:r>
            <a:r>
              <a:rPr lang="en-US" sz="1404" b="1" i="0" u="none" strike="noStrike" cap="none" dirty="0" err="1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ersonaj</a:t>
            </a:r>
            <a:endParaRPr dirty="0"/>
          </a:p>
        </p:txBody>
      </p:sp>
      <p:sp>
        <p:nvSpPr>
          <p:cNvPr id="174" name="Google Shape;174;p19"/>
          <p:cNvSpPr txBox="1"/>
          <p:nvPr/>
        </p:nvSpPr>
        <p:spPr>
          <a:xfrm>
            <a:off x="6381750" y="2238375"/>
            <a:ext cx="52387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Elevul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joacă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rolul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unui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jurnalist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care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obține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un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interviu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exclusiv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cu un </a:t>
            </a:r>
            <a:r>
              <a:rPr lang="en-US" sz="1500" b="0" i="0" u="none" strike="noStrike" cap="none" dirty="0" err="1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personaj</a:t>
            </a:r>
            <a:r>
              <a:rPr lang="en-US" sz="1500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175" name="Google Shape;175;p19"/>
          <p:cNvSpPr txBox="1"/>
          <p:nvPr/>
        </p:nvSpPr>
        <p:spPr>
          <a:xfrm>
            <a:off x="6381750" y="3343275"/>
            <a:ext cx="5238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Produsul: Înregistrare audio axată pe „întrebări incomode” despre deciziile morale luate în operă.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571500" y="762000"/>
            <a:ext cx="520065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ECHIPA 5: ARHITECTURA </a:t>
            </a:r>
            <a:r>
              <a:rPr lang="en-US" sz="33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EMOȚIILOR</a:t>
            </a:r>
            <a:r>
              <a:rPr lang="ro-RO" sz="33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</a:t>
            </a:r>
            <a:r>
              <a:rPr lang="ro-RO" sz="1600" b="1" i="1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Jurnalul </a:t>
            </a:r>
            <a:r>
              <a:rPr lang="ro-RO" sz="1600" b="1" i="1" u="none" strike="noStrike" cap="none" dirty="0" err="1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Annei</a:t>
            </a:r>
            <a:r>
              <a:rPr lang="ro-RO" sz="1600" b="1" i="1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Frank  </a:t>
            </a:r>
            <a:r>
              <a:rPr lang="ro-RO" sz="16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 </a:t>
            </a:r>
            <a:r>
              <a:rPr lang="ro-RO" sz="1600" b="1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</a:t>
            </a:r>
            <a:r>
              <a:rPr lang="ro-RO" sz="16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nna </a:t>
            </a:r>
            <a:r>
              <a:rPr lang="ro-RO" sz="1600" b="1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</a:t>
            </a:r>
            <a:r>
              <a:rPr lang="ro-RO" sz="16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rank</a:t>
            </a:r>
            <a:endParaRPr sz="1600" dirty="0"/>
          </a:p>
        </p:txBody>
      </p:sp>
      <p:sp>
        <p:nvSpPr>
          <p:cNvPr id="182" name="Google Shape;182;p20"/>
          <p:cNvSpPr txBox="1"/>
          <p:nvPr/>
        </p:nvSpPr>
        <p:spPr>
          <a:xfrm>
            <a:off x="571500" y="2828925"/>
            <a:ext cx="5200650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 err="1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Harta</a:t>
            </a:r>
            <a:r>
              <a:rPr lang="en-US" sz="1404" b="1" i="0" u="none" strike="noStrike" cap="none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ro-RO" sz="1404" b="1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</a:t>
            </a:r>
            <a:r>
              <a:rPr lang="en-US" sz="1404" b="1" i="0" u="none" strike="noStrike" cap="none" dirty="0" err="1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entală</a:t>
            </a:r>
            <a:r>
              <a:rPr lang="en-US" sz="1404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404" b="1" i="0" u="none" strike="noStrike" cap="none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3D</a:t>
            </a:r>
            <a:endParaRPr dirty="0"/>
          </a:p>
        </p:txBody>
      </p:sp>
      <p:sp>
        <p:nvSpPr>
          <p:cNvPr id="183" name="Google Shape;183;p20"/>
          <p:cNvSpPr txBox="1"/>
          <p:nvPr/>
        </p:nvSpPr>
        <p:spPr>
          <a:xfrm>
            <a:off x="571500" y="306705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O reprezentare vizuală a evoluției personajului sub forma unei structuri fizice sau a unei diagrame complexe.</a:t>
            </a:r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571500" y="4124325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Simbolism: Un munte pentru tensiune, o prăpastie pentru eșec. Combină artele vizuale cu analiza psihologică profundă a textului.</a:t>
            </a:r>
            <a:endParaRPr/>
          </a:p>
        </p:txBody>
      </p:sp>
      <p:pic>
        <p:nvPicPr>
          <p:cNvPr id="185" name="Google Shape;185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5500" y="2452687"/>
            <a:ext cx="57150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452687"/>
            <a:ext cx="50482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 txBox="1"/>
          <p:nvPr/>
        </p:nvSpPr>
        <p:spPr>
          <a:xfrm>
            <a:off x="762000" y="571500"/>
            <a:ext cx="11401425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8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ECHIPA 6: SOUNDTRACK-UL CĂRȚII</a:t>
            </a:r>
            <a:r>
              <a:rPr lang="ro-RO" sz="330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</a:t>
            </a:r>
            <a:r>
              <a:rPr lang="ro-RO" b="1" i="1" dirty="0" smtClean="0"/>
              <a:t>NOAPTEA DESPĂRȚIRII</a:t>
            </a:r>
            <a:r>
              <a:rPr lang="ro-RO" b="1" dirty="0" smtClean="0"/>
              <a:t> </a:t>
            </a:r>
            <a:r>
              <a:rPr lang="ro-RO" dirty="0" smtClean="0"/>
              <a:t>de Jennifer A. </a:t>
            </a:r>
            <a:r>
              <a:rPr lang="ro-RO" dirty="0" err="1" smtClean="0"/>
              <a:t>Nielsen</a:t>
            </a:r>
            <a:endParaRPr lang="ro-RO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21"/>
          <p:cNvSpPr/>
          <p:nvPr/>
        </p:nvSpPr>
        <p:spPr>
          <a:xfrm>
            <a:off x="571500" y="571500"/>
            <a:ext cx="47625" cy="56197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6238875" y="2786062"/>
            <a:ext cx="530066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Curator de </a:t>
            </a:r>
            <a:r>
              <a:rPr lang="ro-RO" sz="1950" b="1" dirty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</a:t>
            </a:r>
            <a:r>
              <a:rPr lang="en-US" sz="1950" b="1" i="0" u="none" strike="noStrike" cap="none" dirty="0" err="1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rhivă</a:t>
            </a:r>
            <a:r>
              <a:rPr lang="en-US" sz="1950" b="1" i="0" u="none" strike="noStrike" cap="none" dirty="0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ro-RO" sz="1950" b="1" dirty="0" err="1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</a:t>
            </a:r>
            <a:r>
              <a:rPr lang="en-US" sz="1950" b="1" i="0" u="none" strike="noStrike" cap="none" dirty="0" err="1" smtClean="0">
                <a:solidFill>
                  <a:srgbClr val="1A237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onoră</a:t>
            </a:r>
            <a:endParaRPr dirty="0"/>
          </a:p>
        </p:txBody>
      </p:sp>
      <p:sp>
        <p:nvSpPr>
          <p:cNvPr id="196" name="Google Shape;196;p21"/>
          <p:cNvSpPr txBox="1"/>
          <p:nvPr/>
        </p:nvSpPr>
        <p:spPr>
          <a:xfrm>
            <a:off x="6238875" y="3262312"/>
            <a:ext cx="5048250" cy="145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Selecția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a </a:t>
            </a:r>
            <a:r>
              <a:rPr lang="ro-RO" sz="1500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cinci</a:t>
            </a:r>
            <a:r>
              <a:rPr lang="en-US" sz="1500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piese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muzicale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care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constituie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coloana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sonoră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a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operei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Fiecare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alegere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este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justificată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prin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ritm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atmosferă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și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rezonanță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cu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agitația</a:t>
            </a:r>
            <a:r>
              <a:rPr lang="en-US" sz="1500" b="0" i="0" u="none" strike="noStrike" cap="none" dirty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personajului</a:t>
            </a:r>
            <a:r>
              <a:rPr lang="en-US" sz="1500" b="0" i="0" u="none" strike="noStrike" cap="none" dirty="0" smtClean="0">
                <a:solidFill>
                  <a:srgbClr val="2C3E5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lang="ro-RO" sz="1500" b="0" i="0" u="none" strike="noStrike" cap="none" dirty="0" smtClean="0">
              <a:solidFill>
                <a:srgbClr val="2C3E5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9" name="Google Shape;199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38875" y="4376737"/>
            <a:ext cx="1809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Admin\Downloads\Gemini_Generated_Image_d1c76ad1c76ad1c7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547258"/>
            <a:ext cx="5081879" cy="2801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508</Words>
  <Application>Microsoft Office PowerPoint</Application>
  <PresentationFormat>Widescreen</PresentationFormat>
  <Paragraphs>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Times New Roman</vt:lpstr>
      <vt:lpstr>Playfair Display</vt:lpstr>
      <vt:lpstr>Inter SemiBold</vt:lpstr>
      <vt:lpstr>Inter Light</vt:lpstr>
      <vt:lpstr>Calibri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modified xsi:type="dcterms:W3CDTF">2026-05-05T11:32:33Z</dcterms:modified>
</cp:coreProperties>
</file>