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67" r:id="rId17"/>
    <p:sldId id="268" r:id="rId18"/>
  </p:sldIdLst>
  <p:sldSz cx="12192000" cy="6858000"/>
  <p:notesSz cx="6858000" cy="9144000"/>
  <p:embeddedFontLst>
    <p:embeddedFont>
      <p:font typeface="Lato" panose="020B0604020202020204" charset="-18"/>
      <p:regular r:id="rId20"/>
      <p:bold r:id="rId21"/>
      <p:italic r:id="rId22"/>
      <p:boldItalic r:id="rId23"/>
    </p:embeddedFont>
    <p:embeddedFont>
      <p:font typeface="Tw Cen MT" panose="020B0602020104020603" pitchFamily="34" charset="-18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ato Light" panose="020F0302020204030203" charset="-18"/>
      <p:regular r:id="rId32"/>
      <p:bold r:id="rId33"/>
      <p:italic r:id="rId34"/>
      <p:boldItalic r:id="rId35"/>
    </p:embeddedFont>
    <p:embeddedFont>
      <p:font typeface="Poppins" panose="020B0604020202020204" charset="-18"/>
      <p:regular r:id="rId36"/>
      <p:bold r:id="rId37"/>
      <p:italic r:id="rId38"/>
      <p:boldItalic r:id="rId39"/>
    </p:embeddedFont>
    <p:embeddedFont>
      <p:font typeface="Poppins SemiBold" panose="020B0604020202020204" charset="-18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4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32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1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7624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700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15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36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3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6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8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6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9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8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3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6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571500"/>
            <a:ext cx="116016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o-RO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AVANTAJELE ȘI RISCURILE  UTILIZĂRII  INTELIGENȚEI  ARTIFICIALE  ÎN CREAREA UNUI CLIMAT EDUCAȚIONAL INCLUZIV</a:t>
            </a:r>
            <a:endParaRPr sz="2400"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671804" y="2102956"/>
            <a:ext cx="11046496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Strategii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și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instrumente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pentru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o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pedagogie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modernă</a:t>
            </a:r>
            <a:endParaRPr sz="2800"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481725" y="3336606"/>
            <a:ext cx="11228700" cy="223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Formare</a:t>
            </a:r>
            <a:r>
              <a:rPr lang="en-US" sz="29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9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c</a:t>
            </a:r>
            <a:r>
              <a:rPr lang="en-US" sz="29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adre </a:t>
            </a:r>
            <a:r>
              <a:rPr lang="en-US" sz="290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d</a:t>
            </a:r>
            <a:r>
              <a:rPr lang="en-US" sz="29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idactice</a:t>
            </a:r>
            <a:r>
              <a:rPr lang="en-US" sz="29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9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Cerc</a:t>
            </a:r>
            <a:r>
              <a:rPr lang="en-US" sz="29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pedagogic </a:t>
            </a:r>
            <a:r>
              <a:rPr lang="en-US" sz="29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Suceava</a:t>
            </a:r>
            <a:r>
              <a:rPr lang="en-US" sz="29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I </a:t>
            </a:r>
            <a:r>
              <a:rPr lang="en-US" sz="29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-</a:t>
            </a:r>
            <a:r>
              <a:rPr lang="en-US" sz="29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4 </a:t>
            </a:r>
            <a:r>
              <a:rPr lang="en-US" sz="29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o</a:t>
            </a:r>
            <a:r>
              <a:rPr lang="en-US" sz="29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re</a:t>
            </a:r>
            <a:endParaRPr sz="2900" b="0" i="0" u="none" strike="noStrike" cap="none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8 </a:t>
            </a:r>
            <a:r>
              <a:rPr lang="en-US" sz="290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mai</a:t>
            </a:r>
            <a:r>
              <a:rPr lang="en-US" sz="29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2026</a:t>
            </a:r>
            <a:endParaRPr sz="29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Colegiul</a:t>
            </a:r>
            <a:r>
              <a:rPr lang="en-US" sz="29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Economic „</a:t>
            </a:r>
            <a:r>
              <a:rPr lang="en-US" sz="290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Dimitrie</a:t>
            </a:r>
            <a:r>
              <a:rPr lang="en-US" sz="29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Cantemir</a:t>
            </a:r>
            <a:r>
              <a:rPr lang="en-US" sz="29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” </a:t>
            </a:r>
            <a:r>
              <a:rPr lang="en-US" sz="290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Suceava</a:t>
            </a:r>
            <a:endParaRPr sz="29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 err="1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Formator</a:t>
            </a:r>
            <a:r>
              <a:rPr lang="ro-RO" sz="29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i</a:t>
            </a:r>
            <a:r>
              <a:rPr lang="en-US" sz="29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: </a:t>
            </a:r>
            <a:r>
              <a:rPr lang="ro-RO" sz="29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Responsabil </a:t>
            </a:r>
            <a:r>
              <a:rPr lang="en-US" sz="29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de </a:t>
            </a:r>
            <a:r>
              <a:rPr lang="en-US" sz="2900" dirty="0" err="1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cerc</a:t>
            </a:r>
            <a:r>
              <a:rPr lang="ro-RO" sz="29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pedagogic</a:t>
            </a:r>
            <a:r>
              <a:rPr lang="en-US" sz="29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, </a:t>
            </a:r>
            <a:r>
              <a:rPr lang="en-US" sz="29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prof. Cristina </a:t>
            </a:r>
            <a:r>
              <a:rPr lang="en-US" sz="29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Dra</a:t>
            </a:r>
            <a:r>
              <a:rPr lang="ro-RO" sz="2900" dirty="0" err="1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nca</a:t>
            </a:r>
            <a:endParaRPr lang="ro-RO" sz="2900" dirty="0" smtClean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9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Director, prof. Mihaela </a:t>
            </a:r>
            <a:r>
              <a:rPr lang="ro-RO" sz="2900" dirty="0" err="1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Beșa</a:t>
            </a:r>
            <a:endParaRPr sz="29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/>
          <p:nvPr/>
        </p:nvSpPr>
        <p:spPr>
          <a:xfrm>
            <a:off x="5419725" y="2731740"/>
            <a:ext cx="13525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284C7"/>
                </a:solidFill>
                <a:latin typeface="Lato"/>
                <a:ea typeface="Lato"/>
                <a:cs typeface="Lato"/>
                <a:sym typeface="Lato"/>
              </a:rPr>
              <a:t>MODULUL 4</a:t>
            </a:r>
            <a:endParaRPr/>
          </a:p>
        </p:txBody>
      </p:sp>
      <p:sp>
        <p:nvSpPr>
          <p:cNvPr id="199" name="Google Shape;199;p22"/>
          <p:cNvSpPr/>
          <p:nvPr/>
        </p:nvSpPr>
        <p:spPr>
          <a:xfrm>
            <a:off x="5619750" y="3417540"/>
            <a:ext cx="952500" cy="38100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1120378" y="3646140"/>
            <a:ext cx="995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Etică și </a:t>
            </a:r>
            <a:r>
              <a:rPr lang="en-US" sz="4800" b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4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ntegritate </a:t>
            </a:r>
            <a:r>
              <a:rPr lang="en-US" sz="4800" b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4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cademică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/>
        </p:nvSpPr>
        <p:spPr>
          <a:xfrm>
            <a:off x="762000" y="571500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Provocări și </a:t>
            </a:r>
            <a:r>
              <a:rPr lang="en-US" sz="3150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</a:t>
            </a:r>
            <a:r>
              <a:rPr lang="en-US" sz="315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trategii de </a:t>
            </a:r>
            <a:r>
              <a:rPr lang="en-US" sz="3150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</a:t>
            </a:r>
            <a:r>
              <a:rPr lang="en-US" sz="315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daptare</a:t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571500" y="571500"/>
            <a:ext cx="5715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942975" y="3128962"/>
            <a:ext cx="10677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Managementul </a:t>
            </a:r>
            <a:r>
              <a:rPr lang="en-US" sz="1500" b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lagiatului: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IA poate scrie eseuri standard; profesorul trebuie să mute accentul pe proces, nu doar pe produsul final.</a:t>
            </a: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942975" y="3624262"/>
            <a:ext cx="10677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Gândire </a:t>
            </a:r>
            <a:r>
              <a:rPr lang="en-US" sz="1500" b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ritică: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Învățarea elevilor să interogheze IA, să identifice erorile și să compare argumentele generate.</a:t>
            </a: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942975" y="4119562"/>
            <a:ext cx="10677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Teme „Imune la IA”: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Eseuri reflexive, dezbateri în clasă, hărți mentale desenate sau proiecte multimedia bazate pe experiențe locale.</a:t>
            </a:r>
            <a:endParaRPr/>
          </a:p>
        </p:txBody>
      </p:sp>
      <p:pic>
        <p:nvPicPr>
          <p:cNvPr id="211" name="Google Shape;211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16706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66236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157662"/>
            <a:ext cx="2286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929" y="575187"/>
            <a:ext cx="10899058" cy="5589639"/>
          </a:xfrm>
        </p:spPr>
        <p:txBody>
          <a:bodyPr>
            <a:normAutofit fontScale="92500" lnSpcReduction="20000"/>
          </a:bodyPr>
          <a:lstStyle/>
          <a:p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Atelier practic: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„Traducătorul de emoții și sensuri”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Focus: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Incluziunea elevilor cu dificultăți de învățare (dislexie) sau a celor din medii lingvistice diferite.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Sarcina: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Participanții primesc un text literar canonic (de exemplu, un pasaj descriptiv din 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Baltagul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Mihail Sadoveanu).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Activitate: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Folosind instrumente de IA (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Claude sau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Gemini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profesorii trebuie să genereze: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variantă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simplificată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textului (fără a pierde esența) pentru elevii cu nivel minim de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literație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listă de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cuvinte-cheie explicate prin imagini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(folosind generatoare de imagini) pentru elevii cu stil de învățare vizual.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hartă conceptuală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relațiilor dintre personaje generată automat.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Discuție despre  riscuri: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Discuție despre riscul ca elevul să nu mai contacteze textul original, rămânând doar la „varianta digerată”.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1428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324466"/>
            <a:ext cx="10363826" cy="6017340"/>
          </a:xfrm>
        </p:spPr>
        <p:txBody>
          <a:bodyPr>
            <a:normAutofit fontScale="92500"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Joc de rol: „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Procesul 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Algoritmului”</a:t>
            </a:r>
          </a:p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Focus: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Analiza etică și riscul de uniformizare culturală.</a:t>
            </a:r>
          </a:p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Sarcina: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simulează un proces în care IA este „acuzată” că distruge creativitatea și promovează un climat educațional de fațadă.</a:t>
            </a:r>
          </a:p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Roluri: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Avocatul Apărării: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Susține cum IA oferă „voce” elevilor timizi sau celor cu deficiențe de vorbire (prin text-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-speech).</a:t>
            </a:r>
          </a:p>
          <a:p>
            <a:pPr marL="742950" lvl="1" indent="-285750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Procurorul: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Arată cum algoritmii pot perpetua stereotipuri (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sau cum pot exclude nuanțele specifice limbii române (arhaisme, regionalisme interpretate greșit).</a:t>
            </a:r>
          </a:p>
          <a:p>
            <a:pPr marL="742950" lvl="1" indent="-285750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Juriul (ceilalți profesori):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Trebuie să propună o „sentință” – un set de reguli de utilizare etică la clasă.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3608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3270" y="1253613"/>
            <a:ext cx="10363826" cy="5039031"/>
          </a:xfrm>
        </p:spPr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 de analiză: „Vânătoarea de halucinații literare”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Focus: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Dezvoltarea gândirii critice în mediul digital.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Activitate: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Profesorii primesc un eseu despre un poem de Nichita Stănescu generat de IA, care conține intenționat erori (atribuiri greșite de versuri, interpretări aberante dar plauzibile ca limbaj).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Scopul: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Demonstrarea faptului că, deși IA este un instrument de incluziune (ajută elevul să structureze idei), ea necesită un „filtru uman” critic.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Concluzie: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îi învățăm pe elevi să folosească IA ca pe un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 ca pe un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73940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6148119"/>
              </p:ext>
            </p:extLst>
          </p:nvPr>
        </p:nvGraphicFramePr>
        <p:xfrm>
          <a:off x="914400" y="1430593"/>
          <a:ext cx="10363200" cy="4866968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3025735559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4285045033"/>
                    </a:ext>
                  </a:extLst>
                </a:gridCol>
              </a:tblGrid>
              <a:tr h="1216742">
                <a:tc>
                  <a:txBody>
                    <a:bodyPr/>
                    <a:lstStyle/>
                    <a:p>
                      <a:endParaRPr lang="ro-RO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 în climatul incluziv</a:t>
                      </a:r>
                      <a:endParaRPr lang="ro-RO" sz="3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Avantaje </a:t>
                      </a:r>
                      <a:r>
                        <a:rPr lang="ro-RO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(Incluziune)</a:t>
                      </a:r>
                      <a:endParaRPr lang="ro-RO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Riscuri (Excluziune/Eroziune)</a:t>
                      </a:r>
                      <a:endParaRPr lang="ro-RO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110456"/>
                  </a:ext>
                </a:extLst>
              </a:tr>
              <a:tr h="1216742">
                <a:tc>
                  <a:txBody>
                    <a:bodyPr/>
                    <a:lstStyle/>
                    <a:p>
                      <a:r>
                        <a:rPr lang="it-IT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Personalizare:</a:t>
                      </a:r>
                      <a:r>
                        <a:rPr lang="it-IT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Materiale adaptate pentru ritmuri diferite de învățare.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Standardizare:</a:t>
                      </a:r>
                      <a:r>
                        <a:rPr lang="it-IT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Pierderea stilului personal și a „vocii” autentice a elevului.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95578"/>
                  </a:ext>
                </a:extLst>
              </a:tr>
              <a:tr h="1216742">
                <a:tc>
                  <a:txBody>
                    <a:bodyPr/>
                    <a:lstStyle/>
                    <a:p>
                      <a:r>
                        <a:rPr lang="it-IT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Accesibilitate:</a:t>
                      </a:r>
                      <a:r>
                        <a:rPr lang="it-IT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Unelte pentru elevii cu deficiențe (vizuale, auditive, motorii).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Decalaj </a:t>
                      </a:r>
                      <a:r>
                        <a:rPr lang="ro-RO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</a:t>
                      </a:r>
                      <a:r>
                        <a:rPr lang="ro-RO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o-RO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Elevii fără acces la tehnologie performantă rămân în urmă.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423252"/>
                  </a:ext>
                </a:extLst>
              </a:tr>
              <a:tr h="1216742">
                <a:tc>
                  <a:txBody>
                    <a:bodyPr/>
                    <a:lstStyle/>
                    <a:p>
                      <a:r>
                        <a:rPr lang="ro-RO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Sprijin lingvistic:</a:t>
                      </a:r>
                      <a:r>
                        <a:rPr lang="ro-RO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Facilitarea integrării elevilor străini sau a celor din comunități defavorizate.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Halucinații:</a:t>
                      </a:r>
                      <a:r>
                        <a:rPr lang="ro-RO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IA poate inventa fapte sau analize, dezinformând elevul vulnerabil.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7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02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295275" y="571500"/>
            <a:ext cx="11601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Întrebări și </a:t>
            </a:r>
            <a:r>
              <a:rPr lang="en-US" sz="4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lang="en-US" sz="48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oncluzii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571500" y="1432470"/>
            <a:ext cx="1104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Tehnologia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nu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înlocuiește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profesorul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, ci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îi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oferă</a:t>
            </a:r>
            <a:r>
              <a:rPr lang="ro-RO" sz="1800" b="0" i="0" u="none" strike="noStrike" cap="none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800" b="0" i="0" u="none" strike="noStrike" cap="none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superputeri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dirty="0"/>
          </a:p>
        </p:txBody>
      </p:sp>
      <p:sp>
        <p:nvSpPr>
          <p:cNvPr id="221" name="Google Shape;221;p24"/>
          <p:cNvSpPr txBox="1"/>
          <p:nvPr/>
        </p:nvSpPr>
        <p:spPr>
          <a:xfrm>
            <a:off x="571500" y="2179141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Vă mulțumesc pentru participare!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 txBox="1"/>
          <p:nvPr/>
        </p:nvSpPr>
        <p:spPr>
          <a:xfrm>
            <a:off x="762000" y="571500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Sursa imaginilor</a:t>
            </a:r>
            <a:endParaRPr/>
          </a:p>
        </p:txBody>
      </p:sp>
      <p:sp>
        <p:nvSpPr>
          <p:cNvPr id="228" name="Google Shape;228;p25"/>
          <p:cNvSpPr/>
          <p:nvPr/>
        </p:nvSpPr>
        <p:spPr>
          <a:xfrm>
            <a:off x="571500" y="571500"/>
            <a:ext cx="5715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571500" y="2307133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571500" y="3091904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571500" y="3876675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571500" y="3082379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571500" y="3082379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571500" y="386715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571500" y="386715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571500" y="465192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571500" y="465192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5655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/>
          <p:nvPr/>
        </p:nvSpPr>
        <p:spPr>
          <a:xfrm>
            <a:off x="1666875" y="2450008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https://www.regenesys.net/reginsights/wp-content/uploads/2026/02/30_Jan_2026_Differentiated.webp</a:t>
            </a:r>
            <a:endParaRPr/>
          </a:p>
        </p:txBody>
      </p:sp>
      <p:sp>
        <p:nvSpPr>
          <p:cNvPr id="240" name="Google Shape;240;p25"/>
          <p:cNvSpPr txBox="1"/>
          <p:nvPr/>
        </p:nvSpPr>
        <p:spPr>
          <a:xfrm>
            <a:off x="1666875" y="2695723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www.regenesys.net</a:t>
            </a:r>
            <a:endParaRPr/>
          </a:p>
        </p:txBody>
      </p:sp>
      <p:pic>
        <p:nvPicPr>
          <p:cNvPr id="241" name="Google Shape;241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24132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5"/>
          <p:cNvSpPr txBox="1"/>
          <p:nvPr/>
        </p:nvSpPr>
        <p:spPr>
          <a:xfrm>
            <a:off x="1666875" y="3234779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https://media.easy-peasy.ai/c667516a-11d9-4bff-a621-34466b0c78f4/7df40b2b-cf48-4a11-b8d4-0a1d11238fc9.png</a:t>
            </a:r>
            <a:endParaRPr/>
          </a:p>
        </p:txBody>
      </p:sp>
      <p:sp>
        <p:nvSpPr>
          <p:cNvPr id="243" name="Google Shape;243;p25"/>
          <p:cNvSpPr txBox="1"/>
          <p:nvPr/>
        </p:nvSpPr>
        <p:spPr>
          <a:xfrm>
            <a:off x="1666875" y="3480494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easy-peasy.ai</a:t>
            </a:r>
            <a:endParaRPr/>
          </a:p>
        </p:txBody>
      </p:sp>
      <p:pic>
        <p:nvPicPr>
          <p:cNvPr id="244" name="Google Shape;244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02609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 txBox="1"/>
          <p:nvPr/>
        </p:nvSpPr>
        <p:spPr>
          <a:xfrm>
            <a:off x="1666875" y="4019550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https://png.pngtree.com/background/20230522/original/pngtree-the-background-of-a-web-network-is-blue-and-composed-of-picture-image_2686190.jpg</a:t>
            </a:r>
            <a:endParaRPr/>
          </a:p>
        </p:txBody>
      </p:sp>
      <p:sp>
        <p:nvSpPr>
          <p:cNvPr id="246" name="Google Shape;246;p25"/>
          <p:cNvSpPr txBox="1"/>
          <p:nvPr/>
        </p:nvSpPr>
        <p:spPr>
          <a:xfrm>
            <a:off x="1666875" y="4265265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pngtree.com</a:t>
            </a:r>
            <a:endParaRPr/>
          </a:p>
        </p:txBody>
      </p:sp>
      <p:pic>
        <p:nvPicPr>
          <p:cNvPr id="247" name="Google Shape;247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810869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/>
          <p:nvPr/>
        </p:nvSpPr>
        <p:spPr>
          <a:xfrm>
            <a:off x="1666875" y="4804320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https://png.pngtree.com/background/20250316/original/pngtree-an-open-magical-book-with-glowing-light-on-dark-background-picture-image_16340102.jpg</a:t>
            </a:r>
            <a:endParaRPr/>
          </a:p>
        </p:txBody>
      </p:sp>
      <p:sp>
        <p:nvSpPr>
          <p:cNvPr id="249" name="Google Shape;249;p25"/>
          <p:cNvSpPr txBox="1"/>
          <p:nvPr/>
        </p:nvSpPr>
        <p:spPr>
          <a:xfrm>
            <a:off x="1666875" y="5050035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pngtree.com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5419725" y="2396579"/>
            <a:ext cx="13525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284C7"/>
                </a:solidFill>
                <a:latin typeface="Lato"/>
                <a:ea typeface="Lato"/>
                <a:cs typeface="Lato"/>
                <a:sym typeface="Lato"/>
              </a:rPr>
              <a:t>MODULUL 1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5619750" y="3082379"/>
            <a:ext cx="952500" cy="38100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95275" y="3310979"/>
            <a:ext cx="11601450" cy="134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Fundamente și Prompt Engineering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600200"/>
            <a:ext cx="5405437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5062" y="1600200"/>
            <a:ext cx="5405437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143375"/>
            <a:ext cx="5405437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5062" y="4143375"/>
            <a:ext cx="5405437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762000" y="571500"/>
            <a:ext cx="114014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Ce este IA și care sunt limitele ei?</a:t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571500" y="571500"/>
            <a:ext cx="5715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857250" y="1885950"/>
            <a:ext cx="507563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Definiție (LLM)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857250" y="2476500"/>
            <a:ext cx="483393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Modele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mari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limbaj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care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prezic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următorul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cuvânt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baza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probabilităților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statistice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 Nu „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gândesc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”, ci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corelează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date </a:t>
            </a:r>
            <a:r>
              <a:rPr lang="en-US" sz="1500" b="0" i="0" u="none" strike="noStrike" cap="none" dirty="0" smtClean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09" name="Google Shape;109;p15"/>
          <p:cNvSpPr txBox="1"/>
          <p:nvPr/>
        </p:nvSpPr>
        <p:spPr>
          <a:xfrm>
            <a:off x="6500812" y="1885950"/>
            <a:ext cx="507563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„Halucinații”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6500812" y="2476500"/>
            <a:ext cx="483393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IA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poate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inventa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citate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literare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sau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biografii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false.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Verificarea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profesorului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este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obligatorie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pentru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rigoarea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academică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11" name="Google Shape;111;p15"/>
          <p:cNvSpPr txBox="1"/>
          <p:nvPr/>
        </p:nvSpPr>
        <p:spPr>
          <a:xfrm>
            <a:off x="857250" y="4429125"/>
            <a:ext cx="5075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Nuanțe </a:t>
            </a:r>
            <a:r>
              <a:rPr lang="en-US" sz="2100" b="1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ulturale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857250" y="5019675"/>
            <a:ext cx="483393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Poate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rata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subtilitățile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stilistice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sau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arhaismele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specifice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operelor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clasice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(ex: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Creangă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sau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Sadoveanu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).</a:t>
            </a:r>
            <a:endParaRPr dirty="0"/>
          </a:p>
        </p:txBody>
      </p:sp>
      <p:sp>
        <p:nvSpPr>
          <p:cNvPr id="113" name="Google Shape;113;p15"/>
          <p:cNvSpPr txBox="1"/>
          <p:nvPr/>
        </p:nvSpPr>
        <p:spPr>
          <a:xfrm>
            <a:off x="6500812" y="4429125"/>
            <a:ext cx="5075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Rolul </a:t>
            </a:r>
            <a:r>
              <a:rPr lang="en-US" sz="2100" b="1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rofesorului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6500812" y="5019675"/>
            <a:ext cx="483393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Expertul care validează conținutul și asigură contextul etic și pedagogic corect.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57462"/>
            <a:ext cx="26193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1375" y="2557462"/>
            <a:ext cx="26193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50" y="2557462"/>
            <a:ext cx="26193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1125" y="2557462"/>
            <a:ext cx="2619375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762000" y="571500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Arta </a:t>
            </a:r>
            <a:r>
              <a:rPr lang="en-US" sz="3150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</a:t>
            </a:r>
            <a:r>
              <a:rPr lang="en-US" sz="315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ialogului: Formula CPSF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571500" y="571500"/>
            <a:ext cx="5715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4487" y="2843212"/>
            <a:ext cx="5334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806053" y="3509962"/>
            <a:ext cx="215026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Context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857250" y="4100512"/>
            <a:ext cx="2047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Cine este publicul și care este situația?</a:t>
            </a:r>
            <a:endParaRPr/>
          </a:p>
        </p:txBody>
      </p:sp>
      <p:pic>
        <p:nvPicPr>
          <p:cNvPr id="129" name="Google Shape;129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81512" y="2843212"/>
            <a:ext cx="4191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3615928" y="3509962"/>
            <a:ext cx="215026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Persoană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3667125" y="4100512"/>
            <a:ext cx="2047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Ce rol trebuie să joace IA? (ex: </a:t>
            </a:r>
            <a:r>
              <a:rPr lang="en-US" sz="150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ritic, profesor)</a:t>
            </a:r>
            <a:endParaRPr/>
          </a:p>
        </p:txBody>
      </p:sp>
      <p:pic>
        <p:nvPicPr>
          <p:cNvPr id="132" name="Google Shape;132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62812" y="2843212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6425803" y="3509962"/>
            <a:ext cx="215026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Sarcină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6477000" y="4100512"/>
            <a:ext cx="2047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Ce acțiune concretă cerem?</a:t>
            </a:r>
            <a:endParaRPr/>
          </a:p>
        </p:txBody>
      </p:sp>
      <p:pic>
        <p:nvPicPr>
          <p:cNvPr id="135" name="Google Shape;135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29837" y="2843212"/>
            <a:ext cx="3619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9235678" y="3509962"/>
            <a:ext cx="215026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Format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9286875" y="4100512"/>
            <a:ext cx="2047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Tabel, listă, ton sau lungime?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5419725" y="2731740"/>
            <a:ext cx="13525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284C7"/>
                </a:solidFill>
                <a:latin typeface="Lato"/>
                <a:ea typeface="Lato"/>
                <a:cs typeface="Lato"/>
                <a:sym typeface="Lato"/>
              </a:rPr>
              <a:t>MODULUL 2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5619750" y="3417540"/>
            <a:ext cx="952500" cy="38100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990361" y="3646140"/>
            <a:ext cx="10211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Planificare și </a:t>
            </a:r>
            <a:r>
              <a:rPr lang="en-US" sz="4800" b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4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esign </a:t>
            </a:r>
            <a:r>
              <a:rPr lang="en-US" sz="4800" b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lang="en-US" sz="4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urricular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3950" y="430225"/>
            <a:ext cx="4629200" cy="52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762000" y="1571625"/>
            <a:ext cx="50006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Modelul ERRE</a:t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571500" y="1571625"/>
            <a:ext cx="5715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571500" y="2457450"/>
            <a:ext cx="52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Eficiență în </a:t>
            </a:r>
            <a:r>
              <a:rPr lang="en-US" sz="2100" b="1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roiectare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571500" y="3190875"/>
            <a:ext cx="4953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IA poate genera instantaneu structuri de lecție bazate pe E-voca</a:t>
            </a:r>
            <a:r>
              <a:rPr lang="en-US" sz="150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 R-ealiz</a:t>
            </a:r>
            <a:r>
              <a:rPr lang="en-US" sz="150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area sensului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 R-eflec</a:t>
            </a:r>
            <a:r>
              <a:rPr lang="en-US" sz="150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ție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și E-xtens</a:t>
            </a:r>
            <a:r>
              <a:rPr lang="en-US" sz="150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ie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571500" y="4181475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Utilizând prompt-uri bine construite, profesorul economisește timp în structurarea etapelor și găsirea ideilor creative de „spargere a gheții”.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57462"/>
            <a:ext cx="355595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950" y="2557462"/>
            <a:ext cx="355595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2557462"/>
            <a:ext cx="355595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762000" y="571500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Crearea de </a:t>
            </a:r>
            <a:r>
              <a:rPr lang="en-US" sz="3150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</a:t>
            </a:r>
            <a:r>
              <a:rPr lang="en-US" sz="315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ateriale </a:t>
            </a:r>
            <a:r>
              <a:rPr lang="en-US" sz="3150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</a:t>
            </a:r>
            <a:r>
              <a:rPr lang="en-US" sz="315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idactice</a:t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571500" y="571500"/>
            <a:ext cx="5715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82700" y="2843212"/>
            <a:ext cx="5334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782638" y="3509962"/>
            <a:ext cx="313367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Gramatică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857250" y="4100512"/>
            <a:ext cx="29844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Generare de exerciții de ortografie și sintaxă.</a:t>
            </a:r>
            <a:endParaRPr/>
          </a:p>
        </p:txBody>
      </p:sp>
      <p:pic>
        <p:nvPicPr>
          <p:cNvPr id="170" name="Google Shape;170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29151" y="2843212"/>
            <a:ext cx="5334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4529089" y="3509962"/>
            <a:ext cx="313367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Gamificare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4603700" y="4100512"/>
            <a:ext cx="29844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Scenarii de Escape Room literar.</a:t>
            </a:r>
            <a:endParaRPr/>
          </a:p>
        </p:txBody>
      </p:sp>
      <p:pic>
        <p:nvPicPr>
          <p:cNvPr id="173" name="Google Shape;173;p1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42264" y="2843212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8275539" y="3509962"/>
            <a:ext cx="313367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284C7"/>
                </a:solidFill>
                <a:latin typeface="Poppins"/>
                <a:ea typeface="Poppins"/>
                <a:cs typeface="Poppins"/>
                <a:sym typeface="Poppins"/>
              </a:rPr>
              <a:t>Adaptare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8350150" y="4100512"/>
            <a:ext cx="29844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Simplificarea textelor critice complexe.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5419725" y="2731740"/>
            <a:ext cx="13525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284C7"/>
                </a:solidFill>
                <a:latin typeface="Lato"/>
                <a:ea typeface="Lato"/>
                <a:cs typeface="Lato"/>
                <a:sym typeface="Lato"/>
              </a:rPr>
              <a:t>MODULUL 3</a:t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5619750" y="3417540"/>
            <a:ext cx="952500" cy="38100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1025366" y="3646140"/>
            <a:ext cx="10141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Evaluare și </a:t>
            </a:r>
            <a:r>
              <a:rPr lang="en-US" sz="4800" b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lang="en-US" sz="4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eedback </a:t>
            </a:r>
            <a:r>
              <a:rPr lang="en-US" sz="4800" b="1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lang="en-US" sz="4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ormativ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57325"/>
            <a:ext cx="11049000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762000" y="571500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Eficiența IA în </a:t>
            </a:r>
            <a:r>
              <a:rPr lang="en-US" sz="3150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</a:t>
            </a:r>
            <a:r>
              <a:rPr lang="en-US" sz="315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ferirea </a:t>
            </a:r>
            <a:r>
              <a:rPr lang="en-US" sz="3150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</a:t>
            </a:r>
            <a:r>
              <a:rPr lang="en-US" sz="315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eedback-ului</a:t>
            </a:r>
            <a:endParaRPr/>
          </a:p>
        </p:txBody>
      </p:sp>
      <p:sp>
        <p:nvSpPr>
          <p:cNvPr id="191" name="Google Shape;191;p21"/>
          <p:cNvSpPr/>
          <p:nvPr/>
        </p:nvSpPr>
        <p:spPr>
          <a:xfrm>
            <a:off x="571500" y="571500"/>
            <a:ext cx="5715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571500" y="4529137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*</a:t>
            </a:r>
            <a:r>
              <a:rPr lang="en-US" sz="1500" b="0" i="1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Notă</a:t>
            </a:r>
            <a:r>
              <a:rPr lang="en-US" sz="1500" b="0" i="1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: IA </a:t>
            </a:r>
            <a:r>
              <a:rPr lang="en-US" sz="1500" b="0" i="1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oferă</a:t>
            </a:r>
            <a:r>
              <a:rPr lang="en-US" sz="1500" b="0" i="1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1500" b="0" i="1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bază</a:t>
            </a:r>
            <a:r>
              <a:rPr lang="en-US" sz="1500" b="0" i="1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de feedback </a:t>
            </a:r>
            <a:r>
              <a:rPr lang="en-US" sz="1500" b="0" i="1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pe</a:t>
            </a:r>
            <a:r>
              <a:rPr lang="en-US" sz="1500" b="0" i="1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care </a:t>
            </a:r>
            <a:r>
              <a:rPr lang="en-US" sz="1500" b="0" i="1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profesorul</a:t>
            </a:r>
            <a:r>
              <a:rPr lang="en-US" sz="1500" b="0" i="1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1500" b="0" i="1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rafinează</a:t>
            </a:r>
            <a:r>
              <a:rPr lang="en-US" sz="1500" b="0" i="1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500" b="0" i="1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reducând</a:t>
            </a:r>
            <a:r>
              <a:rPr lang="en-US" sz="1500" b="0" i="1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1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efortul</a:t>
            </a:r>
            <a:r>
              <a:rPr lang="en-US" sz="1500" b="0" i="1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1" u="none" strike="noStrike" cap="none" dirty="0" err="1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repetitiv</a:t>
            </a:r>
            <a:r>
              <a:rPr lang="en-US" sz="1500" b="0" i="1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28</TotalTime>
  <Words>869</Words>
  <Application>Microsoft Office PowerPoint</Application>
  <PresentationFormat>Widescreen</PresentationFormat>
  <Paragraphs>91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Times New Roman</vt:lpstr>
      <vt:lpstr>Lato</vt:lpstr>
      <vt:lpstr>Tw Cen MT</vt:lpstr>
      <vt:lpstr>Calibri</vt:lpstr>
      <vt:lpstr>Lato Light</vt:lpstr>
      <vt:lpstr>Poppins</vt:lpstr>
      <vt:lpstr>Poppins SemiBold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modified xsi:type="dcterms:W3CDTF">2026-05-04T10:08:47Z</dcterms:modified>
</cp:coreProperties>
</file>