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61" r:id="rId4"/>
    <p:sldId id="264" r:id="rId5"/>
    <p:sldId id="259" r:id="rId6"/>
    <p:sldId id="260" r:id="rId7"/>
    <p:sldId id="262" r:id="rId8"/>
    <p:sldId id="263" r:id="rId9"/>
    <p:sldId id="265" r:id="rId10"/>
    <p:sldId id="266"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147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F02032E-EEC5-4E90-95F7-4E300E82D658}" type="datetimeFigureOut">
              <a:rPr lang="en-US" smtClean="0"/>
              <a:pPr/>
              <a:t>11/19/2024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9382C16-72FB-4A9C-B611-99EBC2682A1E}"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2032E-EEC5-4E90-95F7-4E300E82D658}"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82C16-72FB-4A9C-B611-99EBC2682A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2032E-EEC5-4E90-95F7-4E300E82D658}"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82C16-72FB-4A9C-B611-99EBC2682A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02032E-EEC5-4E90-95F7-4E300E82D658}"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82C16-72FB-4A9C-B611-99EBC2682A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02032E-EEC5-4E90-95F7-4E300E82D658}" type="datetimeFigureOut">
              <a:rPr lang="en-US" smtClean="0"/>
              <a:pPr/>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82C16-72FB-4A9C-B611-99EBC2682A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F02032E-EEC5-4E90-95F7-4E300E82D658}" type="datetimeFigureOut">
              <a:rPr lang="en-US" smtClean="0"/>
              <a:pPr/>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82C16-72FB-4A9C-B611-99EBC2682A1E}"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02032E-EEC5-4E90-95F7-4E300E82D658}" type="datetimeFigureOut">
              <a:rPr lang="en-US" smtClean="0"/>
              <a:pPr/>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82C16-72FB-4A9C-B611-99EBC2682A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02032E-EEC5-4E90-95F7-4E300E82D658}" type="datetimeFigureOut">
              <a:rPr lang="en-US" smtClean="0"/>
              <a:pPr/>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82C16-72FB-4A9C-B611-99EBC2682A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2032E-EEC5-4E90-95F7-4E300E82D658}" type="datetimeFigureOut">
              <a:rPr lang="en-US" smtClean="0"/>
              <a:pPr/>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82C16-72FB-4A9C-B611-99EBC2682A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02032E-EEC5-4E90-95F7-4E300E82D658}" type="datetimeFigureOut">
              <a:rPr lang="en-US" smtClean="0"/>
              <a:pPr/>
              <a:t>11/19/2024</a:t>
            </a:fld>
            <a:endParaRPr lang="en-US"/>
          </a:p>
        </p:txBody>
      </p:sp>
      <p:sp>
        <p:nvSpPr>
          <p:cNvPr id="7" name="Slide Number Placeholder 6"/>
          <p:cNvSpPr>
            <a:spLocks noGrp="1"/>
          </p:cNvSpPr>
          <p:nvPr>
            <p:ph type="sldNum" sz="quarter" idx="12"/>
          </p:nvPr>
        </p:nvSpPr>
        <p:spPr/>
        <p:txBody>
          <a:bodyPr/>
          <a:lstStyle/>
          <a:p>
            <a:fld id="{79382C16-72FB-4A9C-B611-99EBC2682A1E}"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2032E-EEC5-4E90-95F7-4E300E82D658}" type="datetimeFigureOut">
              <a:rPr lang="en-US" smtClean="0"/>
              <a:pPr/>
              <a:t>11/19/2024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9382C16-72FB-4A9C-B611-99EBC2682A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F02032E-EEC5-4E90-95F7-4E300E82D658}" type="datetimeFigureOut">
              <a:rPr lang="en-US" smtClean="0"/>
              <a:pPr/>
              <a:t>11/19/2024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9382C16-72FB-4A9C-B611-99EBC2682A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12.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9.wdp"/><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8305800" cy="4572000"/>
          </a:xfrm>
          <a:noFill/>
        </p:spPr>
        <p:txBody>
          <a:bodyPr>
            <a:noAutofit/>
          </a:bodyPr>
          <a:lstStyle/>
          <a:p>
            <a:pPr algn="ctr"/>
            <a:r>
              <a:rPr lang="ro-RO" sz="2000" i="1" dirty="0" smtClean="0"/>
              <a:t/>
            </a:r>
            <a:br>
              <a:rPr lang="ro-RO" sz="2000" i="1" dirty="0" smtClean="0"/>
            </a:br>
            <a:endParaRPr lang="en-US" sz="3200" dirty="0">
              <a:solidFill>
                <a:schemeClr val="tx1"/>
              </a:solidFill>
            </a:endParaRPr>
          </a:p>
        </p:txBody>
      </p:sp>
      <p:sp>
        <p:nvSpPr>
          <p:cNvPr id="3" name="Rectangle 2"/>
          <p:cNvSpPr/>
          <p:nvPr/>
        </p:nvSpPr>
        <p:spPr>
          <a:xfrm>
            <a:off x="4724400" y="990600"/>
            <a:ext cx="3429000" cy="4524315"/>
          </a:xfrm>
          <a:prstGeom prst="rect">
            <a:avLst/>
          </a:prstGeom>
          <a:solidFill>
            <a:schemeClr val="bg2">
              <a:lumMod val="60000"/>
              <a:lumOff val="40000"/>
            </a:schemeClr>
          </a:solidFill>
        </p:spPr>
        <p:txBody>
          <a:bodyPr wrap="square">
            <a:spAutoFit/>
          </a:bodyPr>
          <a:lstStyle/>
          <a:p>
            <a:pPr algn="ctr"/>
            <a:r>
              <a:rPr lang="vi-VN" sz="2000" b="1" dirty="0"/>
              <a:t>Proiect</a:t>
            </a:r>
            <a:r>
              <a:rPr lang="vi-VN" sz="3200" b="1" dirty="0"/>
              <a:t> </a:t>
            </a:r>
            <a:endParaRPr lang="ro-RO" sz="3200" b="1" dirty="0" smtClean="0"/>
          </a:p>
          <a:p>
            <a:pPr algn="ctr"/>
            <a:r>
              <a:rPr lang="vi-VN" sz="3200" b="1" dirty="0" smtClean="0"/>
              <a:t> </a:t>
            </a:r>
            <a:r>
              <a:rPr lang="vi-VN" sz="3200" b="1" dirty="0"/>
              <a:t>Educație pentru gastronomie </a:t>
            </a:r>
            <a:r>
              <a:rPr lang="vi-VN" sz="3200" b="1" dirty="0" smtClean="0"/>
              <a:t>sustenabilă</a:t>
            </a:r>
            <a:endParaRPr lang="ro-RO" sz="3200" b="1" dirty="0" smtClean="0"/>
          </a:p>
          <a:p>
            <a:pPr algn="ctr"/>
            <a:endParaRPr lang="ro-RO" sz="3200" b="1" dirty="0" smtClean="0"/>
          </a:p>
          <a:p>
            <a:pPr algn="ctr"/>
            <a:r>
              <a:rPr lang="ro-RO" sz="2400" b="1" dirty="0" smtClean="0"/>
              <a:t>(</a:t>
            </a:r>
            <a:r>
              <a:rPr lang="vi-VN" sz="2400" b="1" dirty="0" smtClean="0"/>
              <a:t>Education </a:t>
            </a:r>
            <a:r>
              <a:rPr lang="vi-VN" sz="2400" b="1" dirty="0"/>
              <a:t>for Sustainable Cooking(EfSC)/Educatie </a:t>
            </a:r>
            <a:r>
              <a:rPr lang="vi-VN" sz="2400" b="1" dirty="0" smtClean="0"/>
              <a:t>VET</a:t>
            </a:r>
            <a:r>
              <a:rPr lang="ro-RO" sz="2400" b="1" dirty="0" smtClean="0"/>
              <a:t>)</a:t>
            </a:r>
            <a:endParaRPr lang="ro-RO" sz="2400" b="1" dirty="0"/>
          </a:p>
        </p:txBody>
      </p:sp>
      <p:pic>
        <p:nvPicPr>
          <p:cNvPr id="5" name="Picture 4" descr="https://www.worldskills.ro/wp-content/uploads/2023/06/Untitled-design-3-300x300.png"/>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Lst>
          </a:blip>
          <a:srcRect/>
          <a:stretch>
            <a:fillRect/>
          </a:stretch>
        </p:blipFill>
        <p:spPr bwMode="auto">
          <a:xfrm>
            <a:off x="76200" y="1143000"/>
            <a:ext cx="4419600" cy="4572000"/>
          </a:xfrm>
          <a:prstGeom prst="rect">
            <a:avLst/>
          </a:prstGeom>
          <a:ln>
            <a:noFill/>
          </a:ln>
          <a:effectLst>
            <a:softEdge rad="112500"/>
          </a:effectLst>
        </p:spPr>
      </p:pic>
    </p:spTree>
    <p:extLst>
      <p:ext uri="{BB962C8B-B14F-4D97-AF65-F5344CB8AC3E}">
        <p14:creationId xmlns:p14="http://schemas.microsoft.com/office/powerpoint/2010/main" xmlns="" val="4249236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1999"/>
            <a:ext cx="4419600" cy="2667001"/>
          </a:xfrm>
        </p:spPr>
        <p:txBody>
          <a:bodyPr>
            <a:normAutofit fontScale="55000" lnSpcReduction="20000"/>
          </a:bodyPr>
          <a:lstStyle/>
          <a:p>
            <a:pPr algn="just"/>
            <a:r>
              <a:rPr lang="vi-VN" dirty="0"/>
              <a:t>„Cred că am reușit să transmit atât elevilor cu care derulez CDL-ul pe Gastronomie Sustenabilă (XI G-Tehnician în gastronomie-2 ore/ săptămână) dar și celorlalți elevi din școală și colegilor mei importanța sustenabilității în gastronomie si impactul ei benefic asupra calității vietii. </a:t>
            </a:r>
            <a:endParaRPr lang="ro-RO" dirty="0" smtClean="0"/>
          </a:p>
          <a:p>
            <a:pPr algn="just"/>
            <a:r>
              <a:rPr lang="vi-VN" dirty="0"/>
              <a:t>Toate aceste activități desfășurate  contribuie la dezvoltarea unei mentalități ecologice și responsabile. Ne bucurăm că impactul proiectului este atât de mare, profesorii, elevii și agenții economici parteneri foarte implicați, iar rezultatele și oportunitățile create prin proiect au reușit să depășească obiectivele propuse! </a:t>
            </a:r>
            <a:endParaRPr lang="ro-RO" dirty="0"/>
          </a:p>
        </p:txBody>
      </p:sp>
      <p:pic>
        <p:nvPicPr>
          <p:cNvPr id="6146" name="Picture 2" descr="C:\Users\Asus\Desktop\sic ana_cerc\WhatsApp Image 2024-11-19 at 10.52.01.jpe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saturation sat="400000"/>
                    </a14:imgEffect>
                  </a14:imgLayer>
                </a14:imgProps>
              </a:ext>
              <a:ext uri="{28A0092B-C50C-407E-A947-70E740481C1C}">
                <a14:useLocalDpi xmlns:a14="http://schemas.microsoft.com/office/drawing/2010/main" xmlns="" val="0"/>
              </a:ext>
            </a:extLst>
          </a:blip>
          <a:srcRect t="20579" r="6204" b="42192"/>
          <a:stretch/>
        </p:blipFill>
        <p:spPr bwMode="auto">
          <a:xfrm>
            <a:off x="5334000" y="685800"/>
            <a:ext cx="2825080" cy="1993464"/>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p:cNvPicPr>
            <a:picLocks noChangeAspect="1" noChangeArrowheads="1"/>
          </p:cNvPicPr>
          <p:nvPr/>
        </p:nvPicPr>
        <p:blipFill>
          <a:blip r:embed="rId4">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4974609" y="2819400"/>
            <a:ext cx="3587080" cy="3587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descr="C:\Users\Asus\Desktop\sic ana_cerc\WhatsApp Image 2024-11-19 at 11.12.03 (3).jpe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5400000">
            <a:off x="1317405" y="3012595"/>
            <a:ext cx="2989742" cy="37980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1170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t de 50 etichete autoadezive va multumim"/>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2057400" y="990600"/>
            <a:ext cx="5143500" cy="51435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4310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685801"/>
            <a:ext cx="7848599" cy="2209800"/>
          </a:xfrm>
        </p:spPr>
        <p:txBody>
          <a:bodyPr>
            <a:normAutofit fontScale="92500"/>
          </a:bodyPr>
          <a:lstStyle/>
          <a:p>
            <a:pPr algn="just"/>
            <a:r>
              <a:rPr lang="vi-VN" dirty="0"/>
              <a:t>Proiectul </a:t>
            </a:r>
            <a:r>
              <a:rPr lang="ro-RO" b="1" dirty="0" smtClean="0"/>
              <a:t>„</a:t>
            </a:r>
            <a:r>
              <a:rPr lang="vi-VN" b="1" dirty="0" smtClean="0"/>
              <a:t>Educație </a:t>
            </a:r>
            <a:r>
              <a:rPr lang="vi-VN" b="1" dirty="0"/>
              <a:t>pentru Gastronomie </a:t>
            </a:r>
            <a:r>
              <a:rPr lang="vi-VN" b="1" dirty="0" smtClean="0"/>
              <a:t>Sustenabilă</a:t>
            </a:r>
            <a:r>
              <a:rPr lang="ro-RO" b="1" dirty="0" smtClean="0"/>
              <a:t>”</a:t>
            </a:r>
            <a:r>
              <a:rPr lang="vi-VN" b="1" dirty="0" smtClean="0"/>
              <a:t> </a:t>
            </a:r>
            <a:r>
              <a:rPr lang="vi-VN" dirty="0"/>
              <a:t>/ </a:t>
            </a:r>
            <a:r>
              <a:rPr lang="vi-VN" i="1" dirty="0"/>
              <a:t>Education for Sustainable Cooking </a:t>
            </a:r>
            <a:r>
              <a:rPr lang="vi-VN" dirty="0"/>
              <a:t>este o inițiativă WorldSkills România, derulată cu sprijinul Fundației Carrefour din Franța și al Carrefour România, care se adresează elevilor și profesorilor din învățământul profesional și tehnic .</a:t>
            </a:r>
          </a:p>
          <a:p>
            <a:pPr algn="just"/>
            <a:endParaRPr lang="ro-RO" dirty="0"/>
          </a:p>
        </p:txBody>
      </p:sp>
      <p:pic>
        <p:nvPicPr>
          <p:cNvPr id="1026" name="Picture 2" descr="C:\Users\Asus\Desktop\sic ana_cerc\WhatsApp Image 2024-11-19 at 11.12.02 (1).jpe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7304" r="22960"/>
          <a:stretch/>
        </p:blipFill>
        <p:spPr bwMode="auto">
          <a:xfrm>
            <a:off x="616363" y="3199263"/>
            <a:ext cx="4557276" cy="304533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sus\Desktop\sic ana_cerc\WhatsApp Image 2024-11-19 at 10.46.20.jpe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5068" b="16809"/>
          <a:stretch/>
        </p:blipFill>
        <p:spPr bwMode="auto">
          <a:xfrm>
            <a:off x="5257800" y="3173103"/>
            <a:ext cx="3352799" cy="30453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959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001000" cy="3959352"/>
          </a:xfrm>
        </p:spPr>
        <p:txBody>
          <a:bodyPr>
            <a:normAutofit fontScale="77500" lnSpcReduction="20000"/>
          </a:bodyPr>
          <a:lstStyle/>
          <a:p>
            <a:pPr algn="just"/>
            <a:r>
              <a:rPr lang="vi-VN" sz="2800" b="1" dirty="0">
                <a:effectLst>
                  <a:outerShdw blurRad="38100" dist="38100" dir="2700000" algn="tl">
                    <a:srgbClr val="000000">
                      <a:alpha val="43137"/>
                    </a:srgbClr>
                  </a:outerShdw>
                </a:effectLst>
              </a:rPr>
              <a:t>Scopul proiectului </a:t>
            </a:r>
            <a:r>
              <a:rPr lang="vi-VN" sz="2800" dirty="0"/>
              <a:t>este de a crea contextul în care următoarea generație de profesioniști în gastronomie să fie formată după standardele internaționale din domeniu, în acord cu principiile sustenabilității.</a:t>
            </a:r>
          </a:p>
          <a:p>
            <a:pPr algn="just"/>
            <a:r>
              <a:rPr lang="vi-VN" sz="2800" b="1" dirty="0">
                <a:effectLst>
                  <a:outerShdw blurRad="38100" dist="38100" dir="2700000" algn="tl">
                    <a:srgbClr val="000000">
                      <a:alpha val="43137"/>
                    </a:srgbClr>
                  </a:outerShdw>
                </a:effectLst>
              </a:rPr>
              <a:t>Obiectivul general </a:t>
            </a:r>
            <a:r>
              <a:rPr lang="vi-VN" sz="2800" dirty="0"/>
              <a:t>al proiectului este de a dezvolta la nivel național minimum 10 Centre de Excelență în domeniul gastronomiei sustenabile, în cadrul liceelor de specialitate, în care elevii să poată lucra cu profesori aliniați la standardele internaționale din domeniu, să aibă acces la resurse pentru activități practice de formare și curriculum aliniat la nevoile din industrie, cu focus pe dezvoltarea competențelor cerute pe piața muncii.</a:t>
            </a:r>
          </a:p>
          <a:p>
            <a:pPr algn="just"/>
            <a:endParaRPr lang="ro-RO" sz="2800" dirty="0"/>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676400" y="4419600"/>
            <a:ext cx="5486400" cy="1899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3565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609600"/>
            <a:ext cx="8229600" cy="3352800"/>
          </a:xfrm>
        </p:spPr>
        <p:txBody>
          <a:bodyPr>
            <a:normAutofit fontScale="70000" lnSpcReduction="20000"/>
          </a:bodyPr>
          <a:lstStyle/>
          <a:p>
            <a:pPr algn="just"/>
            <a:r>
              <a:rPr lang="vi-VN" b="1" dirty="0">
                <a:effectLst>
                  <a:outerShdw blurRad="38100" dist="38100" dir="2700000" algn="tl">
                    <a:srgbClr val="000000">
                      <a:alpha val="43137"/>
                    </a:srgbClr>
                  </a:outerShdw>
                </a:effectLst>
              </a:rPr>
              <a:t>Grupuri țintă </a:t>
            </a:r>
            <a:r>
              <a:rPr lang="vi-VN" dirty="0"/>
              <a:t>este format din:</a:t>
            </a:r>
          </a:p>
          <a:p>
            <a:pPr marL="68580" indent="0" algn="just">
              <a:buNone/>
            </a:pPr>
            <a:r>
              <a:rPr lang="vi-VN" dirty="0" smtClean="0"/>
              <a:t>•</a:t>
            </a:r>
            <a:r>
              <a:rPr lang="vi-VN" dirty="0"/>
              <a:t>	elevi – 13 – 19 ani, din licee tehnice, calificarea profesională: Tehnician în </a:t>
            </a:r>
            <a:r>
              <a:rPr lang="vi-VN" dirty="0" smtClean="0"/>
              <a:t>gastronomie</a:t>
            </a:r>
            <a:endParaRPr lang="ro-RO" dirty="0" smtClean="0"/>
          </a:p>
          <a:p>
            <a:pPr marL="68580" indent="0" algn="just">
              <a:buNone/>
            </a:pPr>
            <a:r>
              <a:rPr lang="vi-VN" b="1" dirty="0" smtClean="0">
                <a:effectLst>
                  <a:outerShdw blurRad="38100" dist="38100" dir="2700000" algn="tl">
                    <a:srgbClr val="000000">
                      <a:alpha val="43137"/>
                    </a:srgbClr>
                  </a:outerShdw>
                </a:effectLst>
              </a:rPr>
              <a:t>Resurse </a:t>
            </a:r>
            <a:r>
              <a:rPr lang="vi-VN" b="1" dirty="0">
                <a:effectLst>
                  <a:outerShdw blurRad="38100" dist="38100" dir="2700000" algn="tl">
                    <a:srgbClr val="000000">
                      <a:alpha val="43137"/>
                    </a:srgbClr>
                  </a:outerShdw>
                </a:effectLst>
              </a:rPr>
              <a:t>educaționale: </a:t>
            </a:r>
            <a:r>
              <a:rPr lang="vi-VN" dirty="0"/>
              <a:t>materialele despre gastronomie sustenabilă </a:t>
            </a:r>
          </a:p>
          <a:p>
            <a:pPr marL="68580" indent="0" algn="just">
              <a:buNone/>
            </a:pPr>
            <a:r>
              <a:rPr lang="vi-VN" dirty="0"/>
              <a:t>•	10-15 profesori de specialitate formați în domeniul gastronomiei sustenabile și a principiilor de dezvoltare durabilă/economie circulară în domeniul alimentar </a:t>
            </a:r>
            <a:endParaRPr lang="ro-RO" dirty="0" smtClean="0"/>
          </a:p>
          <a:p>
            <a:pPr marL="68580" indent="0" algn="just">
              <a:buNone/>
            </a:pPr>
            <a:r>
              <a:rPr lang="vi-VN" dirty="0" smtClean="0"/>
              <a:t>•</a:t>
            </a:r>
            <a:r>
              <a:rPr lang="vi-VN" dirty="0"/>
              <a:t>	10-15  licee de specialitate implicate în proiect alături de restaurante, firme locale de catering și laboratoare de cofetărie;</a:t>
            </a:r>
          </a:p>
          <a:p>
            <a:pPr marL="68580" indent="0" algn="just">
              <a:buNone/>
            </a:pPr>
            <a:r>
              <a:rPr lang="vi-VN" b="1" dirty="0" smtClean="0">
                <a:effectLst>
                  <a:outerShdw blurRad="38100" dist="38100" dir="2700000" algn="tl">
                    <a:srgbClr val="000000">
                      <a:alpha val="43137"/>
                    </a:srgbClr>
                  </a:outerShdw>
                </a:effectLst>
              </a:rPr>
              <a:t>Curriculum </a:t>
            </a:r>
            <a:r>
              <a:rPr lang="vi-VN" b="1" dirty="0">
                <a:effectLst>
                  <a:outerShdw blurRad="38100" dist="38100" dir="2700000" algn="tl">
                    <a:srgbClr val="000000">
                      <a:alpha val="43137"/>
                    </a:srgbClr>
                  </a:outerShdw>
                </a:effectLst>
              </a:rPr>
              <a:t>actualizat </a:t>
            </a:r>
            <a:r>
              <a:rPr lang="vi-VN" b="1" dirty="0"/>
              <a:t>(CDL de Gastronomie sustenabilă), </a:t>
            </a:r>
            <a:r>
              <a:rPr lang="vi-VN" dirty="0"/>
              <a:t>adoptat de cele minimum 10 -15 licee;</a:t>
            </a:r>
          </a:p>
          <a:p>
            <a:pPr marL="68580" indent="0" algn="just">
              <a:buNone/>
            </a:pPr>
            <a:r>
              <a:rPr lang="vi-VN" dirty="0"/>
              <a:t>•	Minimum 10 activități de învățare adresate elevilor, susținute de profesioniști în domeniu (din partea Carrefour România). </a:t>
            </a:r>
          </a:p>
        </p:txBody>
      </p:sp>
      <p:pic>
        <p:nvPicPr>
          <p:cNvPr id="2050" name="Picture 2" descr="C:\Users\Asus\Desktop\sic ana_cerc\WhatsApp Image 2024-11-19 at 11.12.02.jpe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l="22602" r="4770"/>
          <a:stretch/>
        </p:blipFill>
        <p:spPr bwMode="auto">
          <a:xfrm>
            <a:off x="609600" y="3819144"/>
            <a:ext cx="4242888" cy="26289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Asus\Desktop\sic ana_cerc\WhatsApp Image 2024-11-19 at 11.12.03.jpe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05400" y="3819144"/>
            <a:ext cx="3505200" cy="2628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0618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3962400" cy="6019800"/>
          </a:xfrm>
          <a:ln>
            <a:solidFill>
              <a:schemeClr val="bg2">
                <a:lumMod val="50000"/>
              </a:schemeClr>
            </a:solidFill>
          </a:ln>
        </p:spPr>
        <p:txBody>
          <a:bodyPr>
            <a:normAutofit fontScale="55000" lnSpcReduction="20000"/>
          </a:bodyPr>
          <a:lstStyle/>
          <a:p>
            <a:pPr marL="68580" indent="0" algn="just">
              <a:buNone/>
            </a:pPr>
            <a:endParaRPr lang="ro-RO" dirty="0" smtClean="0"/>
          </a:p>
          <a:p>
            <a:pPr marL="68580" indent="0" algn="just">
              <a:buNone/>
            </a:pPr>
            <a:r>
              <a:rPr lang="vi-VN" sz="4400" b="1" dirty="0" smtClean="0">
                <a:effectLst>
                  <a:outerShdw blurRad="38100" dist="38100" dir="2700000" algn="tl">
                    <a:srgbClr val="000000">
                      <a:alpha val="43137"/>
                    </a:srgbClr>
                  </a:outerShdw>
                </a:effectLst>
              </a:rPr>
              <a:t>Tipuri </a:t>
            </a:r>
            <a:r>
              <a:rPr lang="vi-VN" sz="4400" b="1" dirty="0">
                <a:effectLst>
                  <a:outerShdw blurRad="38100" dist="38100" dir="2700000" algn="tl">
                    <a:srgbClr val="000000">
                      <a:alpha val="43137"/>
                    </a:srgbClr>
                  </a:outerShdw>
                </a:effectLst>
              </a:rPr>
              <a:t>de activități</a:t>
            </a:r>
            <a:r>
              <a:rPr lang="vi-VN" sz="4400" b="1" dirty="0" smtClean="0">
                <a:effectLst>
                  <a:outerShdw blurRad="38100" dist="38100" dir="2700000" algn="tl">
                    <a:srgbClr val="000000">
                      <a:alpha val="43137"/>
                    </a:srgbClr>
                  </a:outerShdw>
                </a:effectLst>
              </a:rPr>
              <a:t>:</a:t>
            </a:r>
            <a:endParaRPr lang="ro-RO" sz="4400" b="1" dirty="0" smtClean="0">
              <a:effectLst>
                <a:outerShdw blurRad="38100" dist="38100" dir="2700000" algn="tl">
                  <a:srgbClr val="000000">
                    <a:alpha val="43137"/>
                  </a:srgbClr>
                </a:outerShdw>
              </a:effectLst>
            </a:endParaRPr>
          </a:p>
          <a:p>
            <a:pPr marL="68580" indent="0" algn="just">
              <a:buNone/>
            </a:pPr>
            <a:endParaRPr lang="vi-VN" b="1" dirty="0">
              <a:effectLst>
                <a:outerShdw blurRad="38100" dist="38100" dir="2700000" algn="tl">
                  <a:srgbClr val="000000">
                    <a:alpha val="43137"/>
                  </a:srgbClr>
                </a:outerShdw>
              </a:effectLst>
            </a:endParaRPr>
          </a:p>
          <a:p>
            <a:pPr algn="just"/>
            <a:r>
              <a:rPr lang="vi-VN" b="1" dirty="0" smtClean="0"/>
              <a:t>Activități </a:t>
            </a:r>
            <a:r>
              <a:rPr lang="vi-VN" b="1" dirty="0"/>
              <a:t>la clasă </a:t>
            </a:r>
            <a:r>
              <a:rPr lang="vi-VN" dirty="0"/>
              <a:t>bazate pe conținutul CDL-ului dezvoltat (Curriculum în Dezvoltare Locală</a:t>
            </a:r>
            <a:r>
              <a:rPr lang="vi-VN" dirty="0" smtClean="0"/>
              <a:t>);</a:t>
            </a:r>
            <a:endParaRPr lang="ro-RO" dirty="0" smtClean="0"/>
          </a:p>
          <a:p>
            <a:pPr marL="68580" indent="0" algn="just">
              <a:buNone/>
            </a:pPr>
            <a:endParaRPr lang="vi-VN" dirty="0"/>
          </a:p>
          <a:p>
            <a:pPr algn="just"/>
            <a:r>
              <a:rPr lang="vi-VN" b="1" dirty="0" smtClean="0"/>
              <a:t>Workshop-uri </a:t>
            </a:r>
            <a:r>
              <a:rPr lang="vi-VN" b="1" dirty="0"/>
              <a:t>de cooking/gastronomie </a:t>
            </a:r>
            <a:r>
              <a:rPr lang="vi-VN" dirty="0"/>
              <a:t>organizate de Carrefour în școală, în concordanță cu noua disciplină dezvoltată în proiect (Gastronomie sustenabilă</a:t>
            </a:r>
            <a:r>
              <a:rPr lang="vi-VN" dirty="0" smtClean="0"/>
              <a:t>);</a:t>
            </a:r>
            <a:endParaRPr lang="ro-RO" dirty="0" smtClean="0"/>
          </a:p>
          <a:p>
            <a:pPr marL="68580" indent="0" algn="just">
              <a:buNone/>
            </a:pPr>
            <a:endParaRPr lang="vi-VN" dirty="0"/>
          </a:p>
          <a:p>
            <a:pPr algn="just"/>
            <a:r>
              <a:rPr lang="vi-VN" b="1" dirty="0" smtClean="0"/>
              <a:t>Activități </a:t>
            </a:r>
            <a:r>
              <a:rPr lang="vi-VN" b="1" dirty="0"/>
              <a:t>în care elevilor le sunt prezentate modurile de lucru </a:t>
            </a:r>
            <a:r>
              <a:rPr lang="vi-VN" dirty="0"/>
              <a:t>din anumite departamente, în special din zona de gastronomie, managementul deșeurilor, protecția mediului, aprovizionare pe lanțuri scurte în zona de food și gastro etc</a:t>
            </a:r>
            <a:r>
              <a:rPr lang="vi-VN" dirty="0" smtClean="0"/>
              <a:t>.</a:t>
            </a:r>
            <a:endParaRPr lang="ro-RO" dirty="0" smtClean="0"/>
          </a:p>
          <a:p>
            <a:pPr marL="68580" indent="0" algn="just">
              <a:buNone/>
            </a:pPr>
            <a:endParaRPr lang="vi-VN" dirty="0"/>
          </a:p>
          <a:p>
            <a:pPr algn="just"/>
            <a:r>
              <a:rPr lang="vi-VN" b="1" dirty="0" smtClean="0"/>
              <a:t>Olimpiadă </a:t>
            </a:r>
            <a:r>
              <a:rPr lang="vi-VN" b="1" dirty="0"/>
              <a:t>WorldSkills de Gastronomie Sustenabilă </a:t>
            </a:r>
            <a:r>
              <a:rPr lang="vi-VN" dirty="0"/>
              <a:t>cu o fază locală, în fiecare școală parteneră, și fază națională</a:t>
            </a:r>
            <a:r>
              <a:rPr lang="vi-VN" dirty="0" smtClean="0"/>
              <a:t>.</a:t>
            </a:r>
            <a:endParaRPr lang="ro-RO" dirty="0" smtClean="0"/>
          </a:p>
          <a:p>
            <a:pPr algn="just"/>
            <a:endParaRPr lang="vi-VN" dirty="0"/>
          </a:p>
          <a:p>
            <a:pPr algn="just"/>
            <a:r>
              <a:rPr lang="vi-VN" dirty="0" smtClean="0"/>
              <a:t>Crearea </a:t>
            </a:r>
            <a:r>
              <a:rPr lang="vi-VN" dirty="0"/>
              <a:t>unei </a:t>
            </a:r>
            <a:r>
              <a:rPr lang="vi-VN" b="1" dirty="0"/>
              <a:t>comunități de bune practici și schimb de experiență</a:t>
            </a:r>
            <a:r>
              <a:rPr lang="vi-VN" dirty="0"/>
              <a:t> în cadrul proiectului, adresată profesorilor de specialitate implicați în proiect.</a:t>
            </a:r>
            <a:endParaRPr lang="en-US" dirty="0"/>
          </a:p>
        </p:txBody>
      </p:sp>
      <p:pic>
        <p:nvPicPr>
          <p:cNvPr id="3074" name="Picture 2" descr="C:\Users\Asus\Desktop\sic ana_cerc\WhatsApp Image 2024-11-19 at 12.29.03 (1).jpe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l="286" t="8368" r="-286" b="17840"/>
          <a:stretch/>
        </p:blipFill>
        <p:spPr bwMode="auto">
          <a:xfrm>
            <a:off x="4931391" y="762000"/>
            <a:ext cx="3479323" cy="5709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78929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4038600" cy="6019800"/>
          </a:xfrm>
          <a:noFill/>
          <a:ln>
            <a:solidFill>
              <a:schemeClr val="accent1">
                <a:lumMod val="60000"/>
                <a:lumOff val="40000"/>
              </a:schemeClr>
            </a:solidFill>
          </a:ln>
        </p:spPr>
        <p:txBody>
          <a:bodyPr>
            <a:normAutofit fontScale="62500" lnSpcReduction="20000"/>
          </a:bodyPr>
          <a:lstStyle/>
          <a:p>
            <a:pPr marL="0" indent="0" algn="just">
              <a:buNone/>
            </a:pPr>
            <a:r>
              <a:rPr lang="vi-VN" dirty="0" smtClean="0"/>
              <a:t>Acest proiect am început să îl derulăm din </a:t>
            </a:r>
            <a:r>
              <a:rPr lang="vi-VN" b="1" dirty="0" smtClean="0"/>
              <a:t>anul școlar 2023-2024</a:t>
            </a:r>
            <a:r>
              <a:rPr lang="vi-VN" dirty="0"/>
              <a:t>, acordul de parteneriat a fost semnat între cele două părți: </a:t>
            </a:r>
          </a:p>
          <a:p>
            <a:pPr marL="0" indent="0" algn="just">
              <a:buNone/>
            </a:pPr>
            <a:r>
              <a:rPr lang="vi-VN" dirty="0"/>
              <a:t>Partener 1: </a:t>
            </a:r>
            <a:r>
              <a:rPr lang="vi-VN" b="1" dirty="0"/>
              <a:t>Fundația  WorldSkills România</a:t>
            </a:r>
            <a:r>
              <a:rPr lang="vi-VN" dirty="0"/>
              <a:t>, cu sediul în Cluj-Napoca, reprezentată de domnul Dumitrache Victor Marian, în calitate de Director de programe și dna Evelina Bălu, WorldSkills România</a:t>
            </a:r>
          </a:p>
          <a:p>
            <a:pPr marL="0" indent="0" algn="just">
              <a:buNone/>
            </a:pPr>
            <a:r>
              <a:rPr lang="vi-VN" dirty="0"/>
              <a:t>Partener 2: </a:t>
            </a:r>
            <a:r>
              <a:rPr lang="vi-VN" b="1" dirty="0"/>
              <a:t>Colegiul Economic ,,Dimitrie Cantemir”</a:t>
            </a:r>
            <a:r>
              <a:rPr lang="vi-VN" dirty="0"/>
              <a:t> Suceava, reprezentat de dna Director prof. </a:t>
            </a:r>
            <a:r>
              <a:rPr lang="vi-VN" b="1" dirty="0"/>
              <a:t>Trufin Eugenia</a:t>
            </a:r>
            <a:r>
              <a:rPr lang="vi-VN" dirty="0"/>
              <a:t>. </a:t>
            </a:r>
          </a:p>
          <a:p>
            <a:pPr marL="0" indent="0" algn="just">
              <a:buNone/>
            </a:pPr>
            <a:r>
              <a:rPr lang="vi-VN" b="1" dirty="0"/>
              <a:t>Membri: </a:t>
            </a:r>
          </a:p>
          <a:p>
            <a:pPr marL="0" indent="0" algn="just">
              <a:buNone/>
            </a:pPr>
            <a:r>
              <a:rPr lang="ro-RO" dirty="0" smtClean="0"/>
              <a:t>-</a:t>
            </a:r>
            <a:r>
              <a:rPr lang="vi-VN" dirty="0" smtClean="0"/>
              <a:t>prof</a:t>
            </a:r>
            <a:r>
              <a:rPr lang="vi-VN" dirty="0"/>
              <a:t>. Panaite Liliana-Director-adjunct, Colegiul Economic ,,Dimitrie Cantemir” Suceava</a:t>
            </a:r>
          </a:p>
          <a:p>
            <a:pPr marL="0" indent="0" algn="just">
              <a:buNone/>
            </a:pPr>
            <a:r>
              <a:rPr lang="ro-RO" dirty="0" smtClean="0"/>
              <a:t>-</a:t>
            </a:r>
            <a:r>
              <a:rPr lang="vi-VN" dirty="0" smtClean="0"/>
              <a:t>prof</a:t>
            </a:r>
            <a:r>
              <a:rPr lang="vi-VN" dirty="0"/>
              <a:t>.  Șîc Ana, Colegiul Economic ,,Dimitrie Cantemir” Suceava</a:t>
            </a:r>
          </a:p>
          <a:p>
            <a:pPr marL="0" indent="0" algn="just">
              <a:buNone/>
            </a:pPr>
            <a:r>
              <a:rPr lang="ro-RO" dirty="0" smtClean="0"/>
              <a:t>-</a:t>
            </a:r>
            <a:r>
              <a:rPr lang="vi-VN" dirty="0" smtClean="0"/>
              <a:t>dna </a:t>
            </a:r>
            <a:r>
              <a:rPr lang="vi-VN" dirty="0"/>
              <a:t>Rotaru Maria Magdalena-reprezentant al Operatorului economic: SC INSEME SRL(Restaurant ANYTIME)</a:t>
            </a:r>
          </a:p>
          <a:p>
            <a:pPr marL="0" indent="0" algn="just">
              <a:buNone/>
            </a:pPr>
            <a:r>
              <a:rPr lang="vi-VN" dirty="0"/>
              <a:t>      </a:t>
            </a:r>
            <a:endParaRPr lang="ro-RO" dirty="0" smtClean="0"/>
          </a:p>
          <a:p>
            <a:pPr marL="0" indent="0" algn="just">
              <a:buNone/>
            </a:pPr>
            <a:r>
              <a:rPr lang="ro-RO" dirty="0"/>
              <a:t>	</a:t>
            </a:r>
            <a:r>
              <a:rPr lang="vi-VN" dirty="0" smtClean="0"/>
              <a:t>Proiectul </a:t>
            </a:r>
            <a:r>
              <a:rPr lang="vi-VN" dirty="0"/>
              <a:t>„Educație pentru Gastronomie Sustenabilă” continuă și îmbină cu succes activitățile teoretice, cu cele din laboratorul tehnologic sau de la agentul economic și cele de pe teren</a:t>
            </a:r>
            <a:r>
              <a:rPr lang="vi-VN" dirty="0" smtClean="0"/>
              <a:t>.</a:t>
            </a:r>
            <a:endParaRPr lang="vi-VN" dirty="0"/>
          </a:p>
        </p:txBody>
      </p:sp>
      <p:pic>
        <p:nvPicPr>
          <p:cNvPr id="4098" name="Picture 2" descr="C:\Users\Asus\Desktop\sic ana_cerc\WhatsApp Image 2024-11-19 at 12.29.03.jpe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t="19319" b="21904"/>
          <a:stretch/>
        </p:blipFill>
        <p:spPr bwMode="auto">
          <a:xfrm>
            <a:off x="4606791" y="880408"/>
            <a:ext cx="3699009" cy="4834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9809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077200" cy="5791200"/>
          </a:xfrm>
        </p:spPr>
        <p:txBody>
          <a:bodyPr>
            <a:normAutofit fontScale="62500" lnSpcReduction="20000"/>
          </a:bodyPr>
          <a:lstStyle/>
          <a:p>
            <a:pPr marL="68580" indent="0" algn="just">
              <a:buNone/>
            </a:pPr>
            <a:r>
              <a:rPr lang="vi-VN" dirty="0"/>
              <a:t>Pe parcursul  anului școlar 2023-2024, au avut loc diferite activități, schimb de bune practici, în cadrul cărora elevii  de la calificarea profesională Tehnician în gastronomie,  în mod deosebit cei  de la clasa a XI-a G, clasă la care s-a implementat  CDL-ul pe Gastronomie sustenabilă. </a:t>
            </a:r>
            <a:r>
              <a:rPr lang="vi-VN" dirty="0" smtClean="0"/>
              <a:t>Astfel</a:t>
            </a:r>
            <a:r>
              <a:rPr lang="ro-RO" dirty="0" smtClean="0"/>
              <a:t>, </a:t>
            </a:r>
            <a:r>
              <a:rPr lang="vi-VN" dirty="0" smtClean="0"/>
              <a:t>ca </a:t>
            </a:r>
            <a:r>
              <a:rPr lang="vi-VN" dirty="0"/>
              <a:t>urmare a implementării proiectului în școală, putem să exemplificăm</a:t>
            </a:r>
            <a:r>
              <a:rPr lang="vi-VN" dirty="0" smtClean="0"/>
              <a:t>:</a:t>
            </a:r>
            <a:endParaRPr lang="ro-RO" dirty="0" smtClean="0"/>
          </a:p>
          <a:p>
            <a:pPr algn="just"/>
            <a:endParaRPr lang="vi-VN" dirty="0"/>
          </a:p>
          <a:p>
            <a:pPr algn="just"/>
            <a:r>
              <a:rPr lang="vi-VN" sz="2500" dirty="0" smtClean="0"/>
              <a:t>derularea </a:t>
            </a:r>
            <a:r>
              <a:rPr lang="vi-VN" sz="2500" dirty="0"/>
              <a:t>activităților teoretice în clasă folosind metode moderne și practice de predare-învățare;</a:t>
            </a:r>
          </a:p>
          <a:p>
            <a:pPr algn="just"/>
            <a:r>
              <a:rPr lang="vi-VN" sz="2500" dirty="0" smtClean="0"/>
              <a:t>realizarea </a:t>
            </a:r>
            <a:r>
              <a:rPr lang="vi-VN" sz="2500" dirty="0"/>
              <a:t>de preparate culinare folosind ingrediente locale și de sezon;</a:t>
            </a:r>
          </a:p>
          <a:p>
            <a:pPr algn="just"/>
            <a:r>
              <a:rPr lang="vi-VN" sz="2500" dirty="0" smtClean="0"/>
              <a:t>descoperirea </a:t>
            </a:r>
            <a:r>
              <a:rPr lang="vi-VN" sz="2500" dirty="0"/>
              <a:t>producătorilor locali și invitarea lor la clasă sau organizarea de vizite la aceștia;</a:t>
            </a:r>
          </a:p>
          <a:p>
            <a:pPr algn="just"/>
            <a:r>
              <a:rPr lang="vi-VN" sz="2500" dirty="0"/>
              <a:t>(vizită de </a:t>
            </a:r>
            <a:r>
              <a:rPr lang="vi-VN" sz="2500" dirty="0" smtClean="0"/>
              <a:t>studi</a:t>
            </a:r>
            <a:r>
              <a:rPr lang="en-US" sz="2500" dirty="0" smtClean="0"/>
              <a:t>u</a:t>
            </a:r>
            <a:r>
              <a:rPr lang="vi-VN" sz="2500" dirty="0" smtClean="0"/>
              <a:t> </a:t>
            </a:r>
            <a:r>
              <a:rPr lang="vi-VN" sz="2500" dirty="0"/>
              <a:t>la Direcția Agricolă Suceava);</a:t>
            </a:r>
          </a:p>
          <a:p>
            <a:pPr algn="just"/>
            <a:r>
              <a:rPr lang="vi-VN" sz="2500" dirty="0" smtClean="0"/>
              <a:t>vizitarea </a:t>
            </a:r>
            <a:r>
              <a:rPr lang="vi-VN" sz="2500" dirty="0"/>
              <a:t>pieței agroalimentare pentru identificarea și achiziționarea unor ingrediente necesare preparării unui meniu dat;</a:t>
            </a:r>
          </a:p>
          <a:p>
            <a:pPr algn="just"/>
            <a:r>
              <a:rPr lang="vi-VN" sz="2500" dirty="0" smtClean="0"/>
              <a:t>compararea </a:t>
            </a:r>
            <a:r>
              <a:rPr lang="vi-VN" sz="2500" dirty="0"/>
              <a:t>prețurilor pentru diferite alimente conform fișelor de lucru puse la dispoziție;</a:t>
            </a:r>
          </a:p>
          <a:p>
            <a:pPr algn="just"/>
            <a:r>
              <a:rPr lang="vi-VN" sz="2500" dirty="0" smtClean="0"/>
              <a:t>interacțiuni </a:t>
            </a:r>
            <a:r>
              <a:rPr lang="vi-VN" sz="2500" dirty="0"/>
              <a:t>directe cu producătorii locali și intervievarea acestora;</a:t>
            </a:r>
          </a:p>
          <a:p>
            <a:pPr algn="just"/>
            <a:r>
              <a:rPr lang="vi-VN" sz="2500" dirty="0" smtClean="0"/>
              <a:t>vizite </a:t>
            </a:r>
            <a:r>
              <a:rPr lang="vi-VN" sz="2500" dirty="0"/>
              <a:t>la agenții economici parteneri în proiect;</a:t>
            </a:r>
          </a:p>
          <a:p>
            <a:pPr algn="just"/>
            <a:r>
              <a:rPr lang="vi-VN" sz="2500" dirty="0" smtClean="0"/>
              <a:t>organizarea </a:t>
            </a:r>
            <a:r>
              <a:rPr lang="vi-VN" sz="2500" dirty="0"/>
              <a:t>de </a:t>
            </a:r>
            <a:r>
              <a:rPr lang="vi-VN" sz="2500" b="1" dirty="0"/>
              <a:t>concursuri culinare locale și județene</a:t>
            </a:r>
            <a:r>
              <a:rPr lang="vi-VN" sz="2500" dirty="0"/>
              <a:t>: ,,Rețete din Bucovina” (participarea cu echipe de elevi de la clasele de gastronomie care au gătit atât tradițional dar  și sustenabil în același timp,  folosind </a:t>
            </a:r>
            <a:r>
              <a:rPr lang="vi-VN" sz="2500" dirty="0" smtClean="0"/>
              <a:t>ingredient</a:t>
            </a:r>
            <a:r>
              <a:rPr lang="en-US" sz="2500" dirty="0" smtClean="0"/>
              <a:t>e</a:t>
            </a:r>
            <a:r>
              <a:rPr lang="vi-VN" sz="2500" dirty="0" smtClean="0"/>
              <a:t> </a:t>
            </a:r>
            <a:r>
              <a:rPr lang="vi-VN" sz="2500" dirty="0"/>
              <a:t>bio de la ei din gospodăria proprie,  </a:t>
            </a:r>
            <a:r>
              <a:rPr lang="en-US" sz="2500" dirty="0" err="1" smtClean="0"/>
              <a:t>i</a:t>
            </a:r>
            <a:r>
              <a:rPr lang="vi-VN" sz="2500" dirty="0" smtClean="0"/>
              <a:t>ar </a:t>
            </a:r>
            <a:r>
              <a:rPr lang="vi-VN" sz="2500" dirty="0"/>
              <a:t>unele au fost achziționate de pe piața volantă din Suceava ,,Din drag de Bucovina”; Acești elevi au obținut premii și mențiuni cu preparatele culinare: ,,Cele mai bune sarmale”, Cozonaci bucovineni”;</a:t>
            </a:r>
          </a:p>
          <a:p>
            <a:pPr algn="just"/>
            <a:endParaRPr lang="ro-RO" dirty="0"/>
          </a:p>
        </p:txBody>
      </p:sp>
    </p:spTree>
    <p:extLst>
      <p:ext uri="{BB962C8B-B14F-4D97-AF65-F5344CB8AC3E}">
        <p14:creationId xmlns:p14="http://schemas.microsoft.com/office/powerpoint/2010/main" xmlns="" val="1859402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1981200"/>
          </a:xfrm>
        </p:spPr>
        <p:txBody>
          <a:bodyPr>
            <a:normAutofit fontScale="70000" lnSpcReduction="20000"/>
          </a:bodyPr>
          <a:lstStyle/>
          <a:p>
            <a:pPr algn="just"/>
            <a:r>
              <a:rPr lang="vi-VN" dirty="0"/>
              <a:t>organizarea etapei locale a </a:t>
            </a:r>
            <a:r>
              <a:rPr lang="vi-VN" b="1" dirty="0"/>
              <a:t>Olimpiadei școlare WorldSkills de Gastronomie Sustenabilă</a:t>
            </a:r>
            <a:r>
              <a:rPr lang="vi-VN" dirty="0"/>
              <a:t>, la clasa  a XI-a G, premiul I, fiind obținut de către elevul  Hladiuc Thomas; acesta a fost selectat dintr-un nr de 37 de elevi, în urma realizării  unor preparate culinare stabilte de către Comisia de Concurs formată din cei mai buni bucătari din tară  pentru a participa la etapa Națională care s-a desfășurat la Timisoara, clasându-se pe locul 4). Comisia de Concurs a fost coordonată de către Executive chef  Florin Kiss.</a:t>
            </a:r>
          </a:p>
          <a:p>
            <a:pPr algn="just">
              <a:spcAft>
                <a:spcPts val="0"/>
              </a:spcAft>
            </a:pPr>
            <a:endParaRPr lang="ro-RO" sz="2400" dirty="0">
              <a:latin typeface="Times New Roman"/>
              <a:ea typeface="Times New Roman"/>
            </a:endParaRPr>
          </a:p>
        </p:txBody>
      </p:sp>
      <p:pic>
        <p:nvPicPr>
          <p:cNvPr id="5" name="Picture 4"/>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Lst>
          </a:blip>
          <a:stretch>
            <a:fillRect/>
          </a:stretch>
        </p:blipFill>
        <p:spPr>
          <a:xfrm>
            <a:off x="1066800" y="2895600"/>
            <a:ext cx="7086600" cy="3352800"/>
          </a:xfrm>
          <a:prstGeom prst="rect">
            <a:avLst/>
          </a:prstGeom>
        </p:spPr>
      </p:pic>
    </p:spTree>
    <p:extLst>
      <p:ext uri="{BB962C8B-B14F-4D97-AF65-F5344CB8AC3E}">
        <p14:creationId xmlns:p14="http://schemas.microsoft.com/office/powerpoint/2010/main" xmlns="" val="2601231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4495800" cy="2667000"/>
          </a:xfrm>
        </p:spPr>
        <p:txBody>
          <a:bodyPr>
            <a:normAutofit fontScale="55000" lnSpcReduction="20000"/>
          </a:bodyPr>
          <a:lstStyle/>
          <a:p>
            <a:pPr marL="68580" indent="0" algn="just">
              <a:buNone/>
            </a:pPr>
            <a:r>
              <a:rPr lang="ro-RO" dirty="0" smtClean="0"/>
              <a:t>	</a:t>
            </a:r>
            <a:r>
              <a:rPr lang="vi-VN" dirty="0" smtClean="0"/>
              <a:t>„</a:t>
            </a:r>
            <a:r>
              <a:rPr lang="vi-VN" dirty="0"/>
              <a:t>Îmi place acest proiect, este ceva nou și foarte interesant! Interacțiunile cu diferite personalități, precum bucătar-șef Florin Kiss, colaborarea cu agenții economici pentru studierea sustenabilității din restaurante, realizarea unor preparate sustenabile folosindu-ne imaginația, manualul pus la dispoziție și realizarea unor studii de caz în care am abordat sustenabilitatea din restaurantele locale au fost activități foarte utile, care îmbină teoria cu practica și ne ajută să învățăm mai ușor</a:t>
            </a:r>
            <a:r>
              <a:rPr lang="vi-VN" dirty="0" smtClean="0"/>
              <a:t>.”</a:t>
            </a:r>
            <a:endParaRPr lang="ro-RO" dirty="0" smtClean="0"/>
          </a:p>
          <a:p>
            <a:pPr marL="68580" indent="0" algn="r">
              <a:buNone/>
            </a:pPr>
            <a:r>
              <a:rPr lang="vi-VN" dirty="0" smtClean="0"/>
              <a:t> </a:t>
            </a:r>
            <a:r>
              <a:rPr lang="vi-VN" dirty="0"/>
              <a:t>(</a:t>
            </a:r>
            <a:r>
              <a:rPr lang="vi-VN" b="1" dirty="0"/>
              <a:t>elev</a:t>
            </a:r>
            <a:r>
              <a:rPr lang="vi-VN" b="1" dirty="0" smtClean="0"/>
              <a:t>,</a:t>
            </a:r>
            <a:r>
              <a:rPr lang="ro-RO" b="1" dirty="0" smtClean="0"/>
              <a:t> </a:t>
            </a:r>
            <a:r>
              <a:rPr lang="vi-VN" b="1" dirty="0" smtClean="0"/>
              <a:t>Hladiuc </a:t>
            </a:r>
            <a:r>
              <a:rPr lang="vi-VN" b="1" dirty="0"/>
              <a:t>Thomas </a:t>
            </a:r>
            <a:endParaRPr lang="ro-RO" b="1" dirty="0" smtClean="0"/>
          </a:p>
          <a:p>
            <a:pPr marL="68580" indent="0" algn="r">
              <a:buNone/>
            </a:pPr>
            <a:r>
              <a:rPr lang="vi-VN" dirty="0" smtClean="0"/>
              <a:t>Colegiul </a:t>
            </a:r>
            <a:r>
              <a:rPr lang="vi-VN" dirty="0"/>
              <a:t>Economic ,,Dimitrie Cantemir” Suceava ).</a:t>
            </a:r>
            <a:endParaRPr lang="ro-RO" dirty="0"/>
          </a:p>
        </p:txBody>
      </p:sp>
      <p:pic>
        <p:nvPicPr>
          <p:cNvPr id="5122" name="Picture 2" descr="C:\Users\Asus\Desktop\sic ana_cerc\WhatsApp Image 2024-11-19 at 11.12.03 (1).jpeg"/>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t="11600" b="4374"/>
          <a:stretch/>
        </p:blipFill>
        <p:spPr bwMode="auto">
          <a:xfrm>
            <a:off x="5486400" y="1371600"/>
            <a:ext cx="3064028" cy="45720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C:\Users\Asus\Desktop\sic ana_cerc\WhatsApp Image 2024-11-19 at 10.51.17.jpeg"/>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sharpenSoften amount="25000"/>
                    </a14:imgEffect>
                    <a14:imgEffect>
                      <a14:saturation sat="400000"/>
                    </a14:imgEffect>
                  </a14:imgLayer>
                </a14:imgProps>
              </a:ext>
              <a:ext uri="{28A0092B-C50C-407E-A947-70E740481C1C}">
                <a14:useLocalDpi xmlns:a14="http://schemas.microsoft.com/office/drawing/2010/main" xmlns="" val="0"/>
              </a:ext>
            </a:extLst>
          </a:blip>
          <a:srcRect l="5722" t="9044" r="4893" b="19961"/>
          <a:stretch/>
        </p:blipFill>
        <p:spPr bwMode="auto">
          <a:xfrm>
            <a:off x="609600" y="3276600"/>
            <a:ext cx="2158614" cy="304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5" name="Picture 5" descr="C:\Users\Asus\Desktop\sic ana_cerc\WhatsApp Image 2024-11-19 at 11.12.03 (2).jpeg"/>
          <p:cNvPicPr>
            <a:picLocks noChangeAspect="1" noChangeArrowheads="1"/>
          </p:cNvPicPr>
          <p:nvPr/>
        </p:nvPicPr>
        <p:blipFill rotWithShape="1">
          <a:blip r:embed="rId6" cstate="print">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t="7519" b="21683"/>
          <a:stretch/>
        </p:blipFill>
        <p:spPr bwMode="auto">
          <a:xfrm>
            <a:off x="2956554" y="3276600"/>
            <a:ext cx="2408093" cy="3027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74483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1547</TotalTime>
  <Words>826</Words>
  <Application>Microsoft Office PowerPoint</Application>
  <PresentationFormat>On-screen Show (4:3)</PresentationFormat>
  <Paragraphs>53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Austin</vt:lpstr>
      <vt:lpstr> </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Unitatea de învățare:  Verificarea calității produselor și a serviciilor</dc:title>
  <dc:creator>Asus</dc:creator>
  <cp:lastModifiedBy>Windows User</cp:lastModifiedBy>
  <cp:revision>26</cp:revision>
  <dcterms:created xsi:type="dcterms:W3CDTF">2024-03-16T06:58:33Z</dcterms:created>
  <dcterms:modified xsi:type="dcterms:W3CDTF">2024-11-19T14:11:44Z</dcterms:modified>
</cp:coreProperties>
</file>