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x="18288000" cy="10287000"/>
  <p:notesSz cx="6858000" cy="9144000"/>
  <p:embeddedFontLst>
    <p:embeddedFont>
      <p:font typeface="DejaVu Serif Bold" charset="1" panose="02060803050605020204"/>
      <p:regular r:id="rId51"/>
    </p:embeddedFont>
    <p:embeddedFont>
      <p:font typeface="Barlow SemiCondensed Bold" charset="1" panose="00000806000000000000"/>
      <p:regular r:id="rId52"/>
    </p:embeddedFont>
    <p:embeddedFont>
      <p:font typeface="Barlow SemiCondensed Bold Italics" charset="1" panose="00000806000000000000"/>
      <p:regular r:id="rId53"/>
    </p:embeddedFont>
    <p:embeddedFont>
      <p:font typeface="Times New Roman" charset="1" panose="02030502070405020303"/>
      <p:regular r:id="rId54"/>
    </p:embeddedFont>
    <p:embeddedFont>
      <p:font typeface="Barlow Condensed" charset="1" panose="00000506000000000000"/>
      <p:regular r:id="rId55"/>
    </p:embeddedFont>
    <p:embeddedFont>
      <p:font typeface="Barlow Condensed Medium" charset="1" panose="00000606000000000000"/>
      <p:regular r:id="rId56"/>
    </p:embeddedFont>
    <p:embeddedFont>
      <p:font typeface="Times New Roman Bold" charset="1" panose="02030802070405020303"/>
      <p:regular r:id="rId57"/>
    </p:embeddedFont>
    <p:embeddedFont>
      <p:font typeface="Times New Roman Medium" charset="1" panose="02030502070405020303"/>
      <p:regular r:id="rId58"/>
    </p:embeddedFont>
    <p:embeddedFont>
      <p:font typeface="Times New Roman Medium Italics" charset="1" panose="02030502070405090303"/>
      <p:regular r:id="rId59"/>
    </p:embeddedFont>
    <p:embeddedFont>
      <p:font typeface="Times New Roman Italics" charset="1" panose="02030502070405090303"/>
      <p:regular r:id="rId60"/>
    </p:embeddedFont>
    <p:embeddedFont>
      <p:font typeface="Clear Sans Bold" charset="1" panose="020B0803030202020304"/>
      <p:regular r:id="rId61"/>
    </p:embeddedFont>
    <p:embeddedFont>
      <p:font typeface="Barlow Bold" charset="1" panose="00000800000000000000"/>
      <p:regular r:id="rId62"/>
    </p:embeddedFont>
    <p:embeddedFont>
      <p:font typeface="Dynamo Medium" charset="1" panose="020B060402020A080404"/>
      <p:regular r:id="rId63"/>
    </p:embeddedFont>
    <p:embeddedFont>
      <p:font typeface="Trocchi" charset="1" panose="00000500000000000000"/>
      <p:regular r:id="rId64"/>
    </p:embeddedFont>
    <p:embeddedFont>
      <p:font typeface="Canva Sans 2 Bold" charset="1" panose="020B0803030501040103"/>
      <p:regular r:id="rId65"/>
    </p:embeddedFont>
    <p:embeddedFont>
      <p:font typeface="Canva Sans 2" charset="1" panose="020B0503030501040103"/>
      <p:regular r:id="rId66"/>
    </p:embeddedFont>
    <p:embeddedFont>
      <p:font typeface="Montserrat Bold" charset="1" panose="00000800000000000000"/>
      <p:regular r:id="rId67"/>
    </p:embeddedFont>
    <p:embeddedFont>
      <p:font typeface="Montserrat" charset="1" panose="00000500000000000000"/>
      <p:regular r:id="rId68"/>
    </p:embeddedFont>
    <p:embeddedFont>
      <p:font typeface="Maharlika" charset="1" panose="00000000000000000000"/>
      <p:regular r:id="rId69"/>
    </p:embeddedFont>
    <p:embeddedFont>
      <p:font typeface="Abril Fatface" charset="1" panose="02000503000000020003"/>
      <p:regular r:id="rId70"/>
    </p:embeddedFont>
    <p:embeddedFont>
      <p:font typeface="Aileron Ultra-Bold" charset="1" panose="00000A00000000000000"/>
      <p:regular r:id="rId71"/>
    </p:embeddedFont>
    <p:embeddedFont>
      <p:font typeface="Aileron" charset="1" panose="00000500000000000000"/>
      <p:regular r:id="rId72"/>
    </p:embeddedFont>
    <p:embeddedFont>
      <p:font typeface="Aileron Bold" charset="1" panose="0000080000000000000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51.png" Type="http://schemas.openxmlformats.org/officeDocument/2006/relationships/image"/><Relationship Id="rId18" Target="../media/image52.png" Type="http://schemas.openxmlformats.org/officeDocument/2006/relationships/image"/><Relationship Id="rId2" Target="../media/image50.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54.png" Type="http://schemas.openxmlformats.org/officeDocument/2006/relationships/image"/><Relationship Id="rId18" Target="../media/image55.png" Type="http://schemas.openxmlformats.org/officeDocument/2006/relationships/image"/><Relationship Id="rId19" Target="../media/image56.png" Type="http://schemas.openxmlformats.org/officeDocument/2006/relationships/image"/><Relationship Id="rId2" Target="../media/image53.jpeg" Type="http://schemas.openxmlformats.org/officeDocument/2006/relationships/image"/><Relationship Id="rId20" Target="../media/image57.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59.png" Type="http://schemas.openxmlformats.org/officeDocument/2006/relationships/image"/><Relationship Id="rId2" Target="../media/image58.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61.png" Type="http://schemas.openxmlformats.org/officeDocument/2006/relationships/image"/><Relationship Id="rId18" Target="../media/image62.svg" Type="http://schemas.openxmlformats.org/officeDocument/2006/relationships/image"/><Relationship Id="rId19" Target="../media/image63.png" Type="http://schemas.openxmlformats.org/officeDocument/2006/relationships/image"/><Relationship Id="rId2" Target="../media/image60.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65.png" Type="http://schemas.openxmlformats.org/officeDocument/2006/relationships/image"/><Relationship Id="rId2" Target="../media/image64.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66.png" Type="http://schemas.openxmlformats.org/officeDocument/2006/relationships/image"/><Relationship Id="rId2" Target="../media/image64.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67.png" Type="http://schemas.openxmlformats.org/officeDocument/2006/relationships/image"/><Relationship Id="rId18" Target="../media/image68.svg" Type="http://schemas.openxmlformats.org/officeDocument/2006/relationships/image"/><Relationship Id="rId19" Target="../media/image69.png" Type="http://schemas.openxmlformats.org/officeDocument/2006/relationships/image"/><Relationship Id="rId2" Target="../media/image50.jpeg" Type="http://schemas.openxmlformats.org/officeDocument/2006/relationships/image"/><Relationship Id="rId20" Target="../media/image70.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73.png" Type="http://schemas.openxmlformats.org/officeDocument/2006/relationships/image"/><Relationship Id="rId2" Target="../media/image27.jpeg" Type="http://schemas.openxmlformats.org/officeDocument/2006/relationships/image"/><Relationship Id="rId3" Target="../media/image71.jpeg" Type="http://schemas.openxmlformats.org/officeDocument/2006/relationships/image"/><Relationship Id="rId4" Target="../media/image72.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74.png" Type="http://schemas.openxmlformats.org/officeDocument/2006/relationships/image"/><Relationship Id="rId2" Target="../media/image50.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2" Target="../media/image17.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75.jpeg" Type="http://schemas.openxmlformats.org/officeDocument/2006/relationships/image"/><Relationship Id="rId6" Target="../media/image20.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1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21.jpeg" Type="http://schemas.openxmlformats.org/officeDocument/2006/relationships/image"/><Relationship Id="rId2" Target="../media/image17.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76.png" Type="http://schemas.openxmlformats.org/officeDocument/2006/relationships/image"/><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2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7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17" Target="../media/image78.png" Type="http://schemas.openxmlformats.org/officeDocument/2006/relationships/image"/><Relationship Id="rId18" Target="../media/image79.png" Type="http://schemas.openxmlformats.org/officeDocument/2006/relationships/image"/><Relationship Id="rId19" Target="../media/image80.png" Type="http://schemas.openxmlformats.org/officeDocument/2006/relationships/image"/><Relationship Id="rId2" Target="../media/image50.jpeg" Type="http://schemas.openxmlformats.org/officeDocument/2006/relationships/image"/><Relationship Id="rId20" Target="../media/image81.png" Type="http://schemas.openxmlformats.org/officeDocument/2006/relationships/image"/><Relationship Id="rId21" Target="../media/image82.png" Type="http://schemas.openxmlformats.org/officeDocument/2006/relationships/image"/><Relationship Id="rId22" Target="../media/image83.png" Type="http://schemas.openxmlformats.org/officeDocument/2006/relationships/image"/><Relationship Id="rId23" Target="../media/image84.svg" Type="http://schemas.openxmlformats.org/officeDocument/2006/relationships/image"/><Relationship Id="rId24" Target="../media/image85.png" Type="http://schemas.openxmlformats.org/officeDocument/2006/relationships/image"/><Relationship Id="rId25" Target="../media/image86.png" Type="http://schemas.openxmlformats.org/officeDocument/2006/relationships/image"/><Relationship Id="rId26" Target="../media/image87.png" Type="http://schemas.openxmlformats.org/officeDocument/2006/relationships/image"/><Relationship Id="rId27" Target="../media/image88.sv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2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9.png" Type="http://schemas.openxmlformats.org/officeDocument/2006/relationships/image"/><Relationship Id="rId3" Target="../media/image90.png" Type="http://schemas.openxmlformats.org/officeDocument/2006/relationships/image"/><Relationship Id="rId4" Target="../media/image91.svg" Type="http://schemas.openxmlformats.org/officeDocument/2006/relationships/image"/><Relationship Id="rId5" Target="../media/image92.png" Type="http://schemas.openxmlformats.org/officeDocument/2006/relationships/image"/><Relationship Id="rId6" Target="../media/image93.svg" Type="http://schemas.openxmlformats.org/officeDocument/2006/relationships/image"/><Relationship Id="rId7" Target="../media/image94.png" Type="http://schemas.openxmlformats.org/officeDocument/2006/relationships/image"/><Relationship Id="rId8" Target="../media/image9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6.png" Type="http://schemas.openxmlformats.org/officeDocument/2006/relationships/image"/><Relationship Id="rId3" Target="../media/image97.png" Type="http://schemas.openxmlformats.org/officeDocument/2006/relationships/image"/><Relationship Id="rId4" Target="../media/image98.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90.png" Type="http://schemas.openxmlformats.org/officeDocument/2006/relationships/image"/><Relationship Id="rId4" Target="../media/image91.svg" Type="http://schemas.openxmlformats.org/officeDocument/2006/relationships/image"/><Relationship Id="rId5" Target="../media/image100.png" Type="http://schemas.openxmlformats.org/officeDocument/2006/relationships/image"/><Relationship Id="rId6" Target="../media/image101.svg" Type="http://schemas.openxmlformats.org/officeDocument/2006/relationships/image"/><Relationship Id="rId7" Target="../media/image94.png" Type="http://schemas.openxmlformats.org/officeDocument/2006/relationships/image"/><Relationship Id="rId8" Target="../media/image9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png" Type="http://schemas.openxmlformats.org/officeDocument/2006/relationships/image"/><Relationship Id="rId3" Target="../media/image103.svg" Type="http://schemas.openxmlformats.org/officeDocument/2006/relationships/image"/><Relationship Id="rId4" Target="../media/image36.png" Type="http://schemas.openxmlformats.org/officeDocument/2006/relationships/image"/><Relationship Id="rId5" Target="../media/image104.png" Type="http://schemas.openxmlformats.org/officeDocument/2006/relationships/image"/><Relationship Id="rId6" Target="../media/image10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png" Type="http://schemas.openxmlformats.org/officeDocument/2006/relationships/image"/><Relationship Id="rId3" Target="../media/image107.jpeg" Type="http://schemas.openxmlformats.org/officeDocument/2006/relationships/image"/><Relationship Id="rId4" Target="../media/image108.jpeg" Type="http://schemas.openxmlformats.org/officeDocument/2006/relationships/image"/><Relationship Id="rId5" Target="../media/image109.png" Type="http://schemas.openxmlformats.org/officeDocument/2006/relationships/image"/><Relationship Id="rId6" Target="../media/image110.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1.png" Type="http://schemas.openxmlformats.org/officeDocument/2006/relationships/image"/><Relationship Id="rId3" Target="../media/image112.png" Type="http://schemas.openxmlformats.org/officeDocument/2006/relationships/image"/><Relationship Id="rId4" Target="../media/image113.svg" Type="http://schemas.openxmlformats.org/officeDocument/2006/relationships/image"/><Relationship Id="rId5" Target="../media/image114.png" Type="http://schemas.openxmlformats.org/officeDocument/2006/relationships/image"/><Relationship Id="rId6" Target="../media/image115.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2" Target="../media/image22.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8.png" Type="http://schemas.openxmlformats.org/officeDocument/2006/relationships/image"/><Relationship Id="rId3" Target="../media/image119.svg" Type="http://schemas.openxmlformats.org/officeDocument/2006/relationships/image"/><Relationship Id="rId4" Target="../media/image120.png" Type="http://schemas.openxmlformats.org/officeDocument/2006/relationships/image"/><Relationship Id="rId5" Target="../media/image121.png" Type="http://schemas.openxmlformats.org/officeDocument/2006/relationships/image"/><Relationship Id="rId6" Target="../media/image122.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1.png" Type="http://schemas.openxmlformats.org/officeDocument/2006/relationships/image"/><Relationship Id="rId5" Target="../media/image37.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14" Target="../media/image1.pn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5.png" Type="http://schemas.openxmlformats.org/officeDocument/2006/relationships/image"/><Relationship Id="rId3" Target="../media/image126.svg" Type="http://schemas.openxmlformats.org/officeDocument/2006/relationships/image"/><Relationship Id="rId4" Target="../media/image127.png" Type="http://schemas.openxmlformats.org/officeDocument/2006/relationships/image"/><Relationship Id="rId5" Target="../media/image12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5.png" Type="http://schemas.openxmlformats.org/officeDocument/2006/relationships/image"/><Relationship Id="rId3" Target="../media/image126.svg" Type="http://schemas.openxmlformats.org/officeDocument/2006/relationships/image"/><Relationship Id="rId4" Target="../media/image129.png" Type="http://schemas.openxmlformats.org/officeDocument/2006/relationships/image"/><Relationship Id="rId5" Target="../media/image130.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1.png" Type="http://schemas.openxmlformats.org/officeDocument/2006/relationships/image"/><Relationship Id="rId3" Target="../media/image132.svg" Type="http://schemas.openxmlformats.org/officeDocument/2006/relationships/image"/><Relationship Id="rId4" Target="../media/image133.png" Type="http://schemas.openxmlformats.org/officeDocument/2006/relationships/image"/><Relationship Id="rId5" Target="../media/image134.svg" Type="http://schemas.openxmlformats.org/officeDocument/2006/relationships/image"/><Relationship Id="rId6" Target="../media/image135.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4.png" Type="http://schemas.openxmlformats.org/officeDocument/2006/relationships/image"/><Relationship Id="rId14" Target="../media/image5.svg" Type="http://schemas.openxmlformats.org/officeDocument/2006/relationships/image"/><Relationship Id="rId15" Target="../media/image30.png" Type="http://schemas.openxmlformats.org/officeDocument/2006/relationships/image"/><Relationship Id="rId16" Target="../media/image31.svg" Type="http://schemas.openxmlformats.org/officeDocument/2006/relationships/image"/><Relationship Id="rId17" Target="../media/image6.png" Type="http://schemas.openxmlformats.org/officeDocument/2006/relationships/image"/><Relationship Id="rId18" Target="../media/image7.svg" Type="http://schemas.openxmlformats.org/officeDocument/2006/relationships/image"/><Relationship Id="rId2" Target="../media/image25.jpeg" Type="http://schemas.openxmlformats.org/officeDocument/2006/relationships/image"/><Relationship Id="rId3" Target="../media/image26.jpeg" Type="http://schemas.openxmlformats.org/officeDocument/2006/relationships/image"/><Relationship Id="rId4" Target="../media/image27.jpe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28.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png" Type="http://schemas.openxmlformats.org/officeDocument/2006/relationships/image"/><Relationship Id="rId3" Target="../media/image103.svg" Type="http://schemas.openxmlformats.org/officeDocument/2006/relationships/image"/><Relationship Id="rId4" Target="../media/image36.png" Type="http://schemas.openxmlformats.org/officeDocument/2006/relationships/image"/><Relationship Id="rId5" Target="../media/image138.png" Type="http://schemas.openxmlformats.org/officeDocument/2006/relationships/image"/><Relationship Id="rId6" Target="../media/image139.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https://file.ucdc.ro/cursuri/T_3_n35_Tehnologie_hoteliera.pdf.pdf" TargetMode="External" Type="http://schemas.openxmlformats.org/officeDocument/2006/relationships/hyperlink"/><Relationship Id="rId4" Target="../media/image140.png" Type="http://schemas.openxmlformats.org/officeDocument/2006/relationships/image"/><Relationship Id="rId5" Target="../media/image141.jpeg" Type="http://schemas.openxmlformats.org/officeDocument/2006/relationships/image"/><Relationship Id="rId6" Target="../media/image142.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3.png" Type="http://schemas.openxmlformats.org/officeDocument/2006/relationships/image"/><Relationship Id="rId3" Target="../media/image144.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3.png" Type="http://schemas.openxmlformats.org/officeDocument/2006/relationships/image"/><Relationship Id="rId11" Target="../media/image154.svg" Type="http://schemas.openxmlformats.org/officeDocument/2006/relationships/image"/><Relationship Id="rId2" Target="../media/image145.png" Type="http://schemas.openxmlformats.org/officeDocument/2006/relationships/image"/><Relationship Id="rId3" Target="../media/image146.png" Type="http://schemas.openxmlformats.org/officeDocument/2006/relationships/image"/><Relationship Id="rId4" Target="../media/image147.svg" Type="http://schemas.openxmlformats.org/officeDocument/2006/relationships/image"/><Relationship Id="rId5" Target="../media/image148.png" Type="http://schemas.openxmlformats.org/officeDocument/2006/relationships/image"/><Relationship Id="rId6" Target="../media/image149.svg" Type="http://schemas.openxmlformats.org/officeDocument/2006/relationships/image"/><Relationship Id="rId7" Target="../media/image150.png" Type="http://schemas.openxmlformats.org/officeDocument/2006/relationships/image"/><Relationship Id="rId8" Target="../media/image151.png" Type="http://schemas.openxmlformats.org/officeDocument/2006/relationships/image"/><Relationship Id="rId9" Target="../media/image152.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5.png" Type="http://schemas.openxmlformats.org/officeDocument/2006/relationships/image"/><Relationship Id="rId3" Target="../media/image156.png" Type="http://schemas.openxmlformats.org/officeDocument/2006/relationships/image"/><Relationship Id="rId4" Target="../media/image157.png" Type="http://schemas.openxmlformats.org/officeDocument/2006/relationships/image"/><Relationship Id="rId5" Target="../media/image158.svg" Type="http://schemas.openxmlformats.org/officeDocument/2006/relationships/image"/><Relationship Id="rId6" Target="../media/image159.png" Type="http://schemas.openxmlformats.org/officeDocument/2006/relationships/image"/><Relationship Id="rId7" Target="../media/image160.svg" Type="http://schemas.openxmlformats.org/officeDocument/2006/relationships/image"/><Relationship Id="rId8" Target="../media/image161.png" Type="http://schemas.openxmlformats.org/officeDocument/2006/relationships/image"/><Relationship Id="rId9" Target="../media/image16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https://rocnee.eu/index.php/dcee-oriz/curriculum-oriz/repere-metodologice/repere-metodologice-2024-2025-cls-a-xii-a" TargetMode="External" Type="http://schemas.openxmlformats.org/officeDocument/2006/relationships/hyperlink"/><Relationship Id="rId12" Target="https://rocnee.eu/index.php/dcee-oriz/curriculum-oriz/repere-metodologice/repere-metodologice-2024-2025-cls-a-xii-a" TargetMode="External" Type="http://schemas.openxmlformats.org/officeDocument/2006/relationships/hyperlink"/><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2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https://rocnee.eu/index.php/dcee-oriz/curriculum-oriz/repere-metodologice/repere-metodologice-2024-2025-cls-a-xii-a"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png" Type="http://schemas.openxmlformats.org/officeDocument/2006/relationships/image"/><Relationship Id="rId5" Target="../media/image3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media/image48.png" Type="http://schemas.openxmlformats.org/officeDocument/2006/relationships/image"/><Relationship Id="rId13" Target="../media/image49.svg" Type="http://schemas.openxmlformats.org/officeDocument/2006/relationships/image"/><Relationship Id="rId14" Target="../media/image3.pn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4F6A92"/>
        </a:solidFill>
      </p:bgPr>
    </p:bg>
    <p:spTree>
      <p:nvGrpSpPr>
        <p:cNvPr id="1" name=""/>
        <p:cNvGrpSpPr/>
        <p:nvPr/>
      </p:nvGrpSpPr>
      <p:grpSpPr>
        <a:xfrm>
          <a:off x="0" y="0"/>
          <a:ext cx="0" cy="0"/>
          <a:chOff x="0" y="0"/>
          <a:chExt cx="0" cy="0"/>
        </a:xfrm>
      </p:grpSpPr>
      <p:grpSp>
        <p:nvGrpSpPr>
          <p:cNvPr name="Group 2" id="2"/>
          <p:cNvGrpSpPr/>
          <p:nvPr/>
        </p:nvGrpSpPr>
        <p:grpSpPr>
          <a:xfrm rot="0">
            <a:off x="-332505" y="2637553"/>
            <a:ext cx="8555013" cy="7408256"/>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22400" r="0" b="-22400"/>
              </a:stretch>
            </a:blipFill>
            <a:ln cap="sq">
              <a:noFill/>
              <a:prstDash val="solid"/>
              <a:miter/>
            </a:ln>
          </p:spPr>
        </p:sp>
      </p:grpSp>
      <p:grpSp>
        <p:nvGrpSpPr>
          <p:cNvPr name="Group 4" id="4"/>
          <p:cNvGrpSpPr/>
          <p:nvPr/>
        </p:nvGrpSpPr>
        <p:grpSpPr>
          <a:xfrm rot="0">
            <a:off x="6996346" y="1117523"/>
            <a:ext cx="4929839" cy="4269018"/>
            <a:chOff x="0" y="0"/>
            <a:chExt cx="4282440" cy="3708400"/>
          </a:xfrm>
        </p:grpSpPr>
        <p:sp>
          <p:nvSpPr>
            <p:cNvPr name="Freeform 5" id="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43616" t="0" r="-43616" b="0"/>
              </a:stretch>
            </a:blipFill>
            <a:ln cap="sq">
              <a:noFill/>
              <a:prstDash val="solid"/>
              <a:miter/>
            </a:ln>
          </p:spPr>
        </p:sp>
      </p:grpSp>
      <p:grpSp>
        <p:nvGrpSpPr>
          <p:cNvPr name="Group 6" id="6"/>
          <p:cNvGrpSpPr/>
          <p:nvPr/>
        </p:nvGrpSpPr>
        <p:grpSpPr>
          <a:xfrm rot="0">
            <a:off x="10512980" y="3252032"/>
            <a:ext cx="8106689" cy="7020027"/>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0" t="-30592" r="0" b="-30592"/>
              </a:stretch>
            </a:blipFill>
            <a:ln cap="sq">
              <a:noFill/>
              <a:prstDash val="solid"/>
              <a:miter/>
            </a:ln>
          </p:spPr>
        </p:sp>
      </p:grpSp>
      <p:sp>
        <p:nvSpPr>
          <p:cNvPr name="Freeform 8" id="8"/>
          <p:cNvSpPr/>
          <p:nvPr/>
        </p:nvSpPr>
        <p:spPr>
          <a:xfrm flipH="false" flipV="false" rot="7221679">
            <a:off x="4308741" y="8797660"/>
            <a:ext cx="2884378" cy="2496298"/>
          </a:xfrm>
          <a:custGeom>
            <a:avLst/>
            <a:gdLst/>
            <a:ahLst/>
            <a:cxnLst/>
            <a:rect r="r" b="b" t="t" l="l"/>
            <a:pathLst>
              <a:path h="2496298" w="2884378">
                <a:moveTo>
                  <a:pt x="0" y="0"/>
                </a:moveTo>
                <a:lnTo>
                  <a:pt x="2884378" y="0"/>
                </a:lnTo>
                <a:lnTo>
                  <a:pt x="2884378" y="2496298"/>
                </a:lnTo>
                <a:lnTo>
                  <a:pt x="0" y="24962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6568621" y="7500246"/>
            <a:ext cx="2884378" cy="2496298"/>
          </a:xfrm>
          <a:custGeom>
            <a:avLst/>
            <a:gdLst/>
            <a:ahLst/>
            <a:cxnLst/>
            <a:rect r="r" b="b" t="t" l="l"/>
            <a:pathLst>
              <a:path h="2496298" w="2884378">
                <a:moveTo>
                  <a:pt x="0" y="0"/>
                </a:moveTo>
                <a:lnTo>
                  <a:pt x="2884378" y="0"/>
                </a:lnTo>
                <a:lnTo>
                  <a:pt x="2884378" y="2496297"/>
                </a:lnTo>
                <a:lnTo>
                  <a:pt x="0" y="24962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9067804" y="8007566"/>
            <a:ext cx="2890352" cy="2501469"/>
          </a:xfrm>
          <a:custGeom>
            <a:avLst/>
            <a:gdLst/>
            <a:ahLst/>
            <a:cxnLst/>
            <a:rect r="r" b="b" t="t" l="l"/>
            <a:pathLst>
              <a:path h="2501469" w="2890352">
                <a:moveTo>
                  <a:pt x="0" y="0"/>
                </a:moveTo>
                <a:lnTo>
                  <a:pt x="2890352" y="0"/>
                </a:lnTo>
                <a:lnTo>
                  <a:pt x="2890352" y="2501468"/>
                </a:lnTo>
                <a:lnTo>
                  <a:pt x="0" y="250146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8375302" y="5406363"/>
            <a:ext cx="2890352" cy="2501469"/>
          </a:xfrm>
          <a:custGeom>
            <a:avLst/>
            <a:gdLst/>
            <a:ahLst/>
            <a:cxnLst/>
            <a:rect r="r" b="b" t="t" l="l"/>
            <a:pathLst>
              <a:path h="2501469" w="2890352">
                <a:moveTo>
                  <a:pt x="0" y="0"/>
                </a:moveTo>
                <a:lnTo>
                  <a:pt x="2890353" y="0"/>
                </a:lnTo>
                <a:lnTo>
                  <a:pt x="2890353" y="2501469"/>
                </a:lnTo>
                <a:lnTo>
                  <a:pt x="0" y="250146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7221679">
            <a:off x="4615580" y="-33929"/>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7221679">
            <a:off x="-1781786" y="8417765"/>
            <a:ext cx="2898563" cy="2508574"/>
          </a:xfrm>
          <a:custGeom>
            <a:avLst/>
            <a:gdLst/>
            <a:ahLst/>
            <a:cxnLst/>
            <a:rect r="r" b="b" t="t" l="l"/>
            <a:pathLst>
              <a:path h="2508574" w="2898563">
                <a:moveTo>
                  <a:pt x="0" y="0"/>
                </a:moveTo>
                <a:lnTo>
                  <a:pt x="2898562" y="0"/>
                </a:lnTo>
                <a:lnTo>
                  <a:pt x="2898562"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3578320">
            <a:off x="6979753" y="-1002569"/>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false" flipV="false" rot="-3578320">
            <a:off x="-1580206" y="1188431"/>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2222140" y="0"/>
            <a:ext cx="6175688" cy="1220358"/>
          </a:xfrm>
          <a:custGeom>
            <a:avLst/>
            <a:gdLst/>
            <a:ahLst/>
            <a:cxnLst/>
            <a:rect r="r" b="b" t="t" l="l"/>
            <a:pathLst>
              <a:path h="1220358" w="6175688">
                <a:moveTo>
                  <a:pt x="0" y="0"/>
                </a:moveTo>
                <a:lnTo>
                  <a:pt x="6175688" y="0"/>
                </a:lnTo>
                <a:lnTo>
                  <a:pt x="6175688" y="1220358"/>
                </a:lnTo>
                <a:lnTo>
                  <a:pt x="0" y="1220358"/>
                </a:lnTo>
                <a:lnTo>
                  <a:pt x="0" y="0"/>
                </a:lnTo>
                <a:close/>
              </a:path>
            </a:pathLst>
          </a:custGeom>
          <a:blipFill>
            <a:blip r:embed="rId15"/>
            <a:stretch>
              <a:fillRect l="-21658" t="-19720" r="-19604" b="0"/>
            </a:stretch>
          </a:blipFill>
        </p:spPr>
      </p:sp>
      <p:sp>
        <p:nvSpPr>
          <p:cNvPr name="Freeform 17" id="17"/>
          <p:cNvSpPr/>
          <p:nvPr/>
        </p:nvSpPr>
        <p:spPr>
          <a:xfrm flipH="false" flipV="false" rot="0">
            <a:off x="1103765" y="0"/>
            <a:ext cx="1233917" cy="1220358"/>
          </a:xfrm>
          <a:custGeom>
            <a:avLst/>
            <a:gdLst/>
            <a:ahLst/>
            <a:cxnLst/>
            <a:rect r="r" b="b" t="t" l="l"/>
            <a:pathLst>
              <a:path h="1220358" w="1233917">
                <a:moveTo>
                  <a:pt x="0" y="0"/>
                </a:moveTo>
                <a:lnTo>
                  <a:pt x="1233917" y="0"/>
                </a:lnTo>
                <a:lnTo>
                  <a:pt x="1233917" y="1220358"/>
                </a:lnTo>
                <a:lnTo>
                  <a:pt x="0" y="1220358"/>
                </a:lnTo>
                <a:lnTo>
                  <a:pt x="0" y="0"/>
                </a:lnTo>
                <a:close/>
              </a:path>
            </a:pathLst>
          </a:custGeom>
          <a:blipFill>
            <a:blip r:embed="rId16"/>
            <a:stretch>
              <a:fillRect l="0" t="0" r="0" b="0"/>
            </a:stretch>
          </a:blipFill>
        </p:spPr>
      </p:sp>
      <p:sp>
        <p:nvSpPr>
          <p:cNvPr name="Freeform 18" id="18"/>
          <p:cNvSpPr/>
          <p:nvPr/>
        </p:nvSpPr>
        <p:spPr>
          <a:xfrm flipH="false" flipV="false" rot="0">
            <a:off x="8397828" y="-71306"/>
            <a:ext cx="1326366" cy="1291664"/>
          </a:xfrm>
          <a:custGeom>
            <a:avLst/>
            <a:gdLst/>
            <a:ahLst/>
            <a:cxnLst/>
            <a:rect r="r" b="b" t="t" l="l"/>
            <a:pathLst>
              <a:path h="1291664" w="1326366">
                <a:moveTo>
                  <a:pt x="0" y="0"/>
                </a:moveTo>
                <a:lnTo>
                  <a:pt x="1326366" y="0"/>
                </a:lnTo>
                <a:lnTo>
                  <a:pt x="1326366" y="1291664"/>
                </a:lnTo>
                <a:lnTo>
                  <a:pt x="0" y="1291664"/>
                </a:lnTo>
                <a:lnTo>
                  <a:pt x="0" y="0"/>
                </a:lnTo>
                <a:close/>
              </a:path>
            </a:pathLst>
          </a:custGeom>
          <a:blipFill>
            <a:blip r:embed="rId17"/>
            <a:stretch>
              <a:fillRect l="0" t="-759" r="0" b="-759"/>
            </a:stretch>
          </a:blipFill>
        </p:spPr>
      </p:sp>
      <p:grpSp>
        <p:nvGrpSpPr>
          <p:cNvPr name="Group 19" id="19"/>
          <p:cNvGrpSpPr/>
          <p:nvPr/>
        </p:nvGrpSpPr>
        <p:grpSpPr>
          <a:xfrm rot="0">
            <a:off x="3179445" y="-54293"/>
            <a:ext cx="552450" cy="242888"/>
            <a:chOff x="0" y="0"/>
            <a:chExt cx="736600" cy="323850"/>
          </a:xfrm>
        </p:grpSpPr>
        <p:sp>
          <p:nvSpPr>
            <p:cNvPr name="Freeform 20" id="20"/>
            <p:cNvSpPr/>
            <p:nvPr/>
          </p:nvSpPr>
          <p:spPr>
            <a:xfrm flipH="false" flipV="false" rot="0">
              <a:off x="49530" y="45720"/>
              <a:ext cx="637540" cy="228600"/>
            </a:xfrm>
            <a:custGeom>
              <a:avLst/>
              <a:gdLst/>
              <a:ahLst/>
              <a:cxnLst/>
              <a:rect r="r" b="b" t="t" l="l"/>
              <a:pathLst>
                <a:path h="228600" w="637540">
                  <a:moveTo>
                    <a:pt x="109220" y="5080"/>
                  </a:moveTo>
                  <a:cubicBezTo>
                    <a:pt x="440690" y="60960"/>
                    <a:pt x="514350" y="39370"/>
                    <a:pt x="551180" y="41910"/>
                  </a:cubicBezTo>
                  <a:cubicBezTo>
                    <a:pt x="568960" y="43180"/>
                    <a:pt x="579120" y="44450"/>
                    <a:pt x="590550" y="52070"/>
                  </a:cubicBezTo>
                  <a:cubicBezTo>
                    <a:pt x="605790" y="60960"/>
                    <a:pt x="623570" y="81280"/>
                    <a:pt x="629920" y="96520"/>
                  </a:cubicBezTo>
                  <a:cubicBezTo>
                    <a:pt x="636270" y="109220"/>
                    <a:pt x="637540" y="123190"/>
                    <a:pt x="635000" y="135890"/>
                  </a:cubicBezTo>
                  <a:cubicBezTo>
                    <a:pt x="631190" y="153670"/>
                    <a:pt x="621030" y="176530"/>
                    <a:pt x="607060" y="189230"/>
                  </a:cubicBezTo>
                  <a:cubicBezTo>
                    <a:pt x="593090" y="201930"/>
                    <a:pt x="568960" y="209550"/>
                    <a:pt x="551180" y="209550"/>
                  </a:cubicBezTo>
                  <a:cubicBezTo>
                    <a:pt x="535940" y="210820"/>
                    <a:pt x="519430" y="205740"/>
                    <a:pt x="506730" y="198120"/>
                  </a:cubicBezTo>
                  <a:cubicBezTo>
                    <a:pt x="494030" y="189230"/>
                    <a:pt x="478790" y="172720"/>
                    <a:pt x="473710" y="156210"/>
                  </a:cubicBezTo>
                  <a:cubicBezTo>
                    <a:pt x="467360" y="140970"/>
                    <a:pt x="466090" y="119380"/>
                    <a:pt x="471170" y="102870"/>
                  </a:cubicBezTo>
                  <a:cubicBezTo>
                    <a:pt x="474980" y="86360"/>
                    <a:pt x="486410" y="68580"/>
                    <a:pt x="501650" y="58420"/>
                  </a:cubicBezTo>
                  <a:cubicBezTo>
                    <a:pt x="519430" y="46990"/>
                    <a:pt x="557530" y="41910"/>
                    <a:pt x="579120" y="46990"/>
                  </a:cubicBezTo>
                  <a:cubicBezTo>
                    <a:pt x="596900" y="52070"/>
                    <a:pt x="612140" y="66040"/>
                    <a:pt x="621030" y="80010"/>
                  </a:cubicBezTo>
                  <a:cubicBezTo>
                    <a:pt x="631190" y="93980"/>
                    <a:pt x="637540" y="114300"/>
                    <a:pt x="635000" y="132080"/>
                  </a:cubicBezTo>
                  <a:cubicBezTo>
                    <a:pt x="632460" y="153670"/>
                    <a:pt x="612140" y="186690"/>
                    <a:pt x="594360" y="198120"/>
                  </a:cubicBezTo>
                  <a:cubicBezTo>
                    <a:pt x="579120" y="209550"/>
                    <a:pt x="558800" y="212090"/>
                    <a:pt x="541020" y="209550"/>
                  </a:cubicBezTo>
                  <a:cubicBezTo>
                    <a:pt x="524510" y="207010"/>
                    <a:pt x="505460" y="199390"/>
                    <a:pt x="492760" y="186690"/>
                  </a:cubicBezTo>
                  <a:cubicBezTo>
                    <a:pt x="478790" y="170180"/>
                    <a:pt x="467360" y="133350"/>
                    <a:pt x="468630" y="111760"/>
                  </a:cubicBezTo>
                  <a:cubicBezTo>
                    <a:pt x="469900" y="93980"/>
                    <a:pt x="482600" y="76200"/>
                    <a:pt x="494030" y="64770"/>
                  </a:cubicBezTo>
                  <a:cubicBezTo>
                    <a:pt x="506730" y="53340"/>
                    <a:pt x="525780" y="43180"/>
                    <a:pt x="543560" y="43180"/>
                  </a:cubicBezTo>
                  <a:cubicBezTo>
                    <a:pt x="562610" y="41910"/>
                    <a:pt x="591820" y="50800"/>
                    <a:pt x="607060" y="63500"/>
                  </a:cubicBezTo>
                  <a:cubicBezTo>
                    <a:pt x="621030" y="76200"/>
                    <a:pt x="632460" y="97790"/>
                    <a:pt x="635000" y="116840"/>
                  </a:cubicBezTo>
                  <a:cubicBezTo>
                    <a:pt x="637540" y="134620"/>
                    <a:pt x="631190" y="158750"/>
                    <a:pt x="621030" y="173990"/>
                  </a:cubicBezTo>
                  <a:cubicBezTo>
                    <a:pt x="609600" y="189230"/>
                    <a:pt x="591820" y="199390"/>
                    <a:pt x="571500" y="208280"/>
                  </a:cubicBezTo>
                  <a:cubicBezTo>
                    <a:pt x="547370" y="218440"/>
                    <a:pt x="511810" y="223520"/>
                    <a:pt x="481330" y="226060"/>
                  </a:cubicBezTo>
                  <a:cubicBezTo>
                    <a:pt x="452120" y="228600"/>
                    <a:pt x="431800" y="227330"/>
                    <a:pt x="394970" y="223520"/>
                  </a:cubicBezTo>
                  <a:cubicBezTo>
                    <a:pt x="325120" y="215900"/>
                    <a:pt x="163830" y="191770"/>
                    <a:pt x="97790" y="168910"/>
                  </a:cubicBezTo>
                  <a:cubicBezTo>
                    <a:pt x="62230" y="157480"/>
                    <a:pt x="35560" y="147320"/>
                    <a:pt x="20320" y="128270"/>
                  </a:cubicBezTo>
                  <a:cubicBezTo>
                    <a:pt x="7620" y="114300"/>
                    <a:pt x="0" y="93980"/>
                    <a:pt x="1270" y="76200"/>
                  </a:cubicBezTo>
                  <a:cubicBezTo>
                    <a:pt x="2540" y="55880"/>
                    <a:pt x="19050" y="24130"/>
                    <a:pt x="36830" y="11430"/>
                  </a:cubicBezTo>
                  <a:cubicBezTo>
                    <a:pt x="54610" y="0"/>
                    <a:pt x="109220" y="5080"/>
                    <a:pt x="109220" y="5080"/>
                  </a:cubicBezTo>
                </a:path>
              </a:pathLst>
            </a:custGeom>
            <a:solidFill>
              <a:srgbClr val="FFFFFF"/>
            </a:solidFill>
            <a:ln cap="sq">
              <a:noFill/>
              <a:prstDash val="solid"/>
              <a:miter/>
            </a:ln>
          </p:spPr>
        </p:sp>
      </p:grpSp>
      <p:grpSp>
        <p:nvGrpSpPr>
          <p:cNvPr name="Group 21" id="21"/>
          <p:cNvGrpSpPr/>
          <p:nvPr/>
        </p:nvGrpSpPr>
        <p:grpSpPr>
          <a:xfrm rot="0">
            <a:off x="3326130" y="-78105"/>
            <a:ext cx="4141470" cy="258128"/>
            <a:chOff x="0" y="0"/>
            <a:chExt cx="5521960" cy="344170"/>
          </a:xfrm>
        </p:grpSpPr>
        <p:sp>
          <p:nvSpPr>
            <p:cNvPr name="Freeform 22" id="22"/>
            <p:cNvSpPr/>
            <p:nvPr/>
          </p:nvSpPr>
          <p:spPr>
            <a:xfrm flipH="false" flipV="false" rot="0">
              <a:off x="49530" y="43180"/>
              <a:ext cx="5424170" cy="287020"/>
            </a:xfrm>
            <a:custGeom>
              <a:avLst/>
              <a:gdLst/>
              <a:ahLst/>
              <a:cxnLst/>
              <a:rect r="r" b="b" t="t" l="l"/>
              <a:pathLst>
                <a:path h="287020" w="5424170">
                  <a:moveTo>
                    <a:pt x="80010" y="49530"/>
                  </a:moveTo>
                  <a:cubicBezTo>
                    <a:pt x="459740" y="48260"/>
                    <a:pt x="466090" y="57150"/>
                    <a:pt x="504190" y="60960"/>
                  </a:cubicBezTo>
                  <a:cubicBezTo>
                    <a:pt x="593090" y="69850"/>
                    <a:pt x="838200" y="53340"/>
                    <a:pt x="955040" y="57150"/>
                  </a:cubicBezTo>
                  <a:cubicBezTo>
                    <a:pt x="1028700" y="59690"/>
                    <a:pt x="1038860" y="68580"/>
                    <a:pt x="1137920" y="72390"/>
                  </a:cubicBezTo>
                  <a:cubicBezTo>
                    <a:pt x="1554480" y="90170"/>
                    <a:pt x="3865880" y="97790"/>
                    <a:pt x="4399280" y="72390"/>
                  </a:cubicBezTo>
                  <a:cubicBezTo>
                    <a:pt x="4573270" y="63500"/>
                    <a:pt x="4621530" y="45720"/>
                    <a:pt x="4744720" y="39370"/>
                  </a:cubicBezTo>
                  <a:cubicBezTo>
                    <a:pt x="4885690" y="31750"/>
                    <a:pt x="5081270" y="25400"/>
                    <a:pt x="5196840" y="38100"/>
                  </a:cubicBezTo>
                  <a:cubicBezTo>
                    <a:pt x="5270500" y="46990"/>
                    <a:pt x="5337810" y="55880"/>
                    <a:pt x="5374640" y="78740"/>
                  </a:cubicBezTo>
                  <a:cubicBezTo>
                    <a:pt x="5396230" y="91440"/>
                    <a:pt x="5410200" y="107950"/>
                    <a:pt x="5416550" y="125730"/>
                  </a:cubicBezTo>
                  <a:cubicBezTo>
                    <a:pt x="5424170" y="144780"/>
                    <a:pt x="5421630" y="171450"/>
                    <a:pt x="5416550" y="189230"/>
                  </a:cubicBezTo>
                  <a:cubicBezTo>
                    <a:pt x="5411470" y="203200"/>
                    <a:pt x="5403850" y="214630"/>
                    <a:pt x="5391150" y="224790"/>
                  </a:cubicBezTo>
                  <a:cubicBezTo>
                    <a:pt x="5377180" y="234950"/>
                    <a:pt x="5350510" y="245110"/>
                    <a:pt x="5332730" y="246380"/>
                  </a:cubicBezTo>
                  <a:cubicBezTo>
                    <a:pt x="5317490" y="247650"/>
                    <a:pt x="5290820" y="238760"/>
                    <a:pt x="5290820" y="236220"/>
                  </a:cubicBezTo>
                  <a:cubicBezTo>
                    <a:pt x="5290820" y="231140"/>
                    <a:pt x="5380990" y="223520"/>
                    <a:pt x="5382260" y="226060"/>
                  </a:cubicBezTo>
                  <a:cubicBezTo>
                    <a:pt x="5382260" y="227330"/>
                    <a:pt x="5322570" y="245110"/>
                    <a:pt x="5283200" y="250190"/>
                  </a:cubicBezTo>
                  <a:cubicBezTo>
                    <a:pt x="5227320" y="256540"/>
                    <a:pt x="5143500" y="257810"/>
                    <a:pt x="5071110" y="248920"/>
                  </a:cubicBezTo>
                  <a:cubicBezTo>
                    <a:pt x="4989830" y="238760"/>
                    <a:pt x="4890770" y="193040"/>
                    <a:pt x="4820920" y="184150"/>
                  </a:cubicBezTo>
                  <a:cubicBezTo>
                    <a:pt x="4772660" y="177800"/>
                    <a:pt x="4743450" y="179070"/>
                    <a:pt x="4696460" y="182880"/>
                  </a:cubicBezTo>
                  <a:cubicBezTo>
                    <a:pt x="4635500" y="189230"/>
                    <a:pt x="4554220" y="217170"/>
                    <a:pt x="4488180" y="224790"/>
                  </a:cubicBezTo>
                  <a:cubicBezTo>
                    <a:pt x="4428490" y="232410"/>
                    <a:pt x="4362450" y="236220"/>
                    <a:pt x="4318000" y="231140"/>
                  </a:cubicBezTo>
                  <a:cubicBezTo>
                    <a:pt x="4287520" y="228600"/>
                    <a:pt x="4287520" y="217170"/>
                    <a:pt x="4244340" y="210820"/>
                  </a:cubicBezTo>
                  <a:cubicBezTo>
                    <a:pt x="3961130" y="173990"/>
                    <a:pt x="1287780" y="287020"/>
                    <a:pt x="1005840" y="217170"/>
                  </a:cubicBezTo>
                  <a:cubicBezTo>
                    <a:pt x="961390" y="205740"/>
                    <a:pt x="947420" y="195580"/>
                    <a:pt x="932180" y="177800"/>
                  </a:cubicBezTo>
                  <a:cubicBezTo>
                    <a:pt x="920750" y="162560"/>
                    <a:pt x="915670" y="140970"/>
                    <a:pt x="916940" y="123190"/>
                  </a:cubicBezTo>
                  <a:cubicBezTo>
                    <a:pt x="918210" y="105410"/>
                    <a:pt x="924560" y="83820"/>
                    <a:pt x="938530" y="69850"/>
                  </a:cubicBezTo>
                  <a:cubicBezTo>
                    <a:pt x="955040" y="54610"/>
                    <a:pt x="991870" y="36830"/>
                    <a:pt x="1016000" y="39370"/>
                  </a:cubicBezTo>
                  <a:cubicBezTo>
                    <a:pt x="1040130" y="41910"/>
                    <a:pt x="1073150" y="64770"/>
                    <a:pt x="1084580" y="86360"/>
                  </a:cubicBezTo>
                  <a:cubicBezTo>
                    <a:pt x="1096010" y="107950"/>
                    <a:pt x="1096010" y="148590"/>
                    <a:pt x="1084580" y="170180"/>
                  </a:cubicBezTo>
                  <a:cubicBezTo>
                    <a:pt x="1073150" y="191770"/>
                    <a:pt x="1038860" y="212090"/>
                    <a:pt x="1016000" y="215900"/>
                  </a:cubicBezTo>
                  <a:cubicBezTo>
                    <a:pt x="996950" y="219710"/>
                    <a:pt x="975360" y="213360"/>
                    <a:pt x="960120" y="204470"/>
                  </a:cubicBezTo>
                  <a:cubicBezTo>
                    <a:pt x="944880" y="195580"/>
                    <a:pt x="929640" y="177800"/>
                    <a:pt x="923290" y="161290"/>
                  </a:cubicBezTo>
                  <a:cubicBezTo>
                    <a:pt x="916940" y="144780"/>
                    <a:pt x="915670" y="121920"/>
                    <a:pt x="920750" y="104140"/>
                  </a:cubicBezTo>
                  <a:cubicBezTo>
                    <a:pt x="924560" y="86360"/>
                    <a:pt x="938530" y="68580"/>
                    <a:pt x="952500" y="57150"/>
                  </a:cubicBezTo>
                  <a:cubicBezTo>
                    <a:pt x="966470" y="45720"/>
                    <a:pt x="974090" y="44450"/>
                    <a:pt x="1005840" y="39370"/>
                  </a:cubicBezTo>
                  <a:cubicBezTo>
                    <a:pt x="1245870" y="0"/>
                    <a:pt x="3581400" y="26670"/>
                    <a:pt x="4097020" y="39370"/>
                  </a:cubicBezTo>
                  <a:cubicBezTo>
                    <a:pt x="4269740" y="44450"/>
                    <a:pt x="4335780" y="64770"/>
                    <a:pt x="4441190" y="57150"/>
                  </a:cubicBezTo>
                  <a:cubicBezTo>
                    <a:pt x="4533900" y="50800"/>
                    <a:pt x="4617720" y="15240"/>
                    <a:pt x="4696460" y="7620"/>
                  </a:cubicBezTo>
                  <a:cubicBezTo>
                    <a:pt x="4763770" y="2540"/>
                    <a:pt x="4823460" y="0"/>
                    <a:pt x="4884420" y="10160"/>
                  </a:cubicBezTo>
                  <a:cubicBezTo>
                    <a:pt x="4947920" y="20320"/>
                    <a:pt x="5006340" y="58420"/>
                    <a:pt x="5071110" y="72390"/>
                  </a:cubicBezTo>
                  <a:cubicBezTo>
                    <a:pt x="5138420" y="86360"/>
                    <a:pt x="5224780" y="93980"/>
                    <a:pt x="5280660" y="92710"/>
                  </a:cubicBezTo>
                  <a:cubicBezTo>
                    <a:pt x="5318760" y="91440"/>
                    <a:pt x="5351780" y="69850"/>
                    <a:pt x="5374640" y="78740"/>
                  </a:cubicBezTo>
                  <a:cubicBezTo>
                    <a:pt x="5393690" y="85090"/>
                    <a:pt x="5408930" y="109220"/>
                    <a:pt x="5416550" y="125730"/>
                  </a:cubicBezTo>
                  <a:cubicBezTo>
                    <a:pt x="5422900" y="139700"/>
                    <a:pt x="5422900" y="154940"/>
                    <a:pt x="5421630" y="168910"/>
                  </a:cubicBezTo>
                  <a:cubicBezTo>
                    <a:pt x="5420360" y="181610"/>
                    <a:pt x="5415280" y="196850"/>
                    <a:pt x="5406390" y="208280"/>
                  </a:cubicBezTo>
                  <a:cubicBezTo>
                    <a:pt x="5394960" y="222250"/>
                    <a:pt x="5378450" y="237490"/>
                    <a:pt x="5354320" y="243840"/>
                  </a:cubicBezTo>
                  <a:cubicBezTo>
                    <a:pt x="5309870" y="254000"/>
                    <a:pt x="5233670" y="223520"/>
                    <a:pt x="5156200" y="217170"/>
                  </a:cubicBezTo>
                  <a:cubicBezTo>
                    <a:pt x="5043170" y="209550"/>
                    <a:pt x="4832350" y="203200"/>
                    <a:pt x="4743450" y="213360"/>
                  </a:cubicBezTo>
                  <a:cubicBezTo>
                    <a:pt x="4701540" y="217170"/>
                    <a:pt x="4690110" y="228600"/>
                    <a:pt x="4652010" y="233680"/>
                  </a:cubicBezTo>
                  <a:cubicBezTo>
                    <a:pt x="4589780" y="242570"/>
                    <a:pt x="4525010" y="245110"/>
                    <a:pt x="4408170" y="248920"/>
                  </a:cubicBezTo>
                  <a:cubicBezTo>
                    <a:pt x="4108450" y="257810"/>
                    <a:pt x="3346450" y="250190"/>
                    <a:pt x="2807970" y="250190"/>
                  </a:cubicBezTo>
                  <a:cubicBezTo>
                    <a:pt x="2256790" y="250190"/>
                    <a:pt x="1629410" y="257810"/>
                    <a:pt x="1135380" y="247650"/>
                  </a:cubicBezTo>
                  <a:cubicBezTo>
                    <a:pt x="742950" y="240030"/>
                    <a:pt x="207010" y="232410"/>
                    <a:pt x="80010" y="207010"/>
                  </a:cubicBezTo>
                  <a:cubicBezTo>
                    <a:pt x="50800" y="200660"/>
                    <a:pt x="40640" y="199390"/>
                    <a:pt x="27940" y="186690"/>
                  </a:cubicBezTo>
                  <a:cubicBezTo>
                    <a:pt x="12700" y="171450"/>
                    <a:pt x="0" y="139700"/>
                    <a:pt x="1270" y="118110"/>
                  </a:cubicBezTo>
                  <a:cubicBezTo>
                    <a:pt x="2540" y="100330"/>
                    <a:pt x="13970" y="81280"/>
                    <a:pt x="27940" y="69850"/>
                  </a:cubicBezTo>
                  <a:cubicBezTo>
                    <a:pt x="40640" y="58420"/>
                    <a:pt x="80010" y="49530"/>
                    <a:pt x="80010" y="49530"/>
                  </a:cubicBezTo>
                </a:path>
              </a:pathLst>
            </a:custGeom>
            <a:solidFill>
              <a:srgbClr val="FFFFFF"/>
            </a:solidFill>
            <a:ln cap="sq">
              <a:noFill/>
              <a:prstDash val="solid"/>
              <a:miter/>
            </a:ln>
          </p:spPr>
        </p:sp>
      </p:grpSp>
      <p:sp>
        <p:nvSpPr>
          <p:cNvPr name="TextBox 23" id="23"/>
          <p:cNvSpPr txBox="true"/>
          <p:nvPr/>
        </p:nvSpPr>
        <p:spPr>
          <a:xfrm rot="0">
            <a:off x="6798036" y="7720876"/>
            <a:ext cx="5326459" cy="2450108"/>
          </a:xfrm>
          <a:prstGeom prst="rect">
            <a:avLst/>
          </a:prstGeom>
        </p:spPr>
        <p:txBody>
          <a:bodyPr anchor="t" rtlCol="false" tIns="0" lIns="0" bIns="0" rIns="0">
            <a:spAutoFit/>
          </a:bodyPr>
          <a:lstStyle/>
          <a:p>
            <a:pPr algn="l">
              <a:lnSpc>
                <a:spcPts val="3936"/>
              </a:lnSpc>
              <a:spcBef>
                <a:spcPct val="0"/>
              </a:spcBef>
            </a:pPr>
            <a:r>
              <a:rPr lang="en-US" b="true" sz="2811">
                <a:solidFill>
                  <a:srgbClr val="000000"/>
                </a:solidFill>
                <a:latin typeface="DejaVu Serif Bold"/>
                <a:ea typeface="DejaVu Serif Bold"/>
                <a:cs typeface="DejaVu Serif Bold"/>
                <a:sym typeface="DejaVu Serif Bold"/>
              </a:rPr>
              <a:t>Întocmit de:</a:t>
            </a:r>
          </a:p>
          <a:p>
            <a:pPr algn="l">
              <a:lnSpc>
                <a:spcPts val="3936"/>
              </a:lnSpc>
              <a:spcBef>
                <a:spcPct val="0"/>
              </a:spcBef>
            </a:pPr>
            <a:r>
              <a:rPr lang="en-US" b="true" sz="2811">
                <a:solidFill>
                  <a:srgbClr val="000000"/>
                </a:solidFill>
                <a:latin typeface="DejaVu Serif Bold"/>
                <a:ea typeface="DejaVu Serif Bold"/>
                <a:cs typeface="DejaVu Serif Bold"/>
                <a:sym typeface="DejaVu Serif Bold"/>
              </a:rPr>
              <a:t>Prof. Stafie Gabriela</a:t>
            </a:r>
          </a:p>
          <a:p>
            <a:pPr algn="l">
              <a:lnSpc>
                <a:spcPts val="3936"/>
              </a:lnSpc>
              <a:spcBef>
                <a:spcPct val="0"/>
              </a:spcBef>
            </a:pPr>
            <a:r>
              <a:rPr lang="en-US" b="true" sz="2811">
                <a:solidFill>
                  <a:srgbClr val="000000"/>
                </a:solidFill>
                <a:latin typeface="DejaVu Serif Bold"/>
                <a:ea typeface="DejaVu Serif Bold"/>
                <a:cs typeface="DejaVu Serif Bold"/>
                <a:sym typeface="DejaVu Serif Bold"/>
              </a:rPr>
              <a:t>Prof. Șomîtcă Alina</a:t>
            </a:r>
          </a:p>
          <a:p>
            <a:pPr algn="l">
              <a:lnSpc>
                <a:spcPts val="3936"/>
              </a:lnSpc>
              <a:spcBef>
                <a:spcPct val="0"/>
              </a:spcBef>
            </a:pPr>
            <a:r>
              <a:rPr lang="en-US" b="true" sz="2811">
                <a:solidFill>
                  <a:srgbClr val="000000"/>
                </a:solidFill>
                <a:latin typeface="DejaVu Serif Bold"/>
                <a:ea typeface="DejaVu Serif Bold"/>
                <a:cs typeface="DejaVu Serif Bold"/>
                <a:sym typeface="DejaVu Serif Bold"/>
              </a:rPr>
              <a:t>Prof. Ioachimescu Adriana</a:t>
            </a:r>
          </a:p>
          <a:p>
            <a:pPr algn="l">
              <a:lnSpc>
                <a:spcPts val="3936"/>
              </a:lnSpc>
              <a:spcBef>
                <a:spcPct val="0"/>
              </a:spcBef>
            </a:pPr>
            <a:r>
              <a:rPr lang="en-US" b="true" sz="2811">
                <a:solidFill>
                  <a:srgbClr val="000000"/>
                </a:solidFill>
                <a:latin typeface="DejaVu Serif Bold"/>
                <a:ea typeface="DejaVu Serif Bold"/>
                <a:cs typeface="DejaVu Serif Bold"/>
                <a:sym typeface="DejaVu Serif Bold"/>
              </a:rPr>
              <a:t>Prof. Cîrlan Mihaela</a:t>
            </a:r>
          </a:p>
        </p:txBody>
      </p:sp>
      <p:sp>
        <p:nvSpPr>
          <p:cNvPr name="TextBox 24" id="24"/>
          <p:cNvSpPr txBox="true"/>
          <p:nvPr/>
        </p:nvSpPr>
        <p:spPr>
          <a:xfrm rot="0">
            <a:off x="10250605" y="532825"/>
            <a:ext cx="7844255" cy="2531617"/>
          </a:xfrm>
          <a:prstGeom prst="rect">
            <a:avLst/>
          </a:prstGeom>
        </p:spPr>
        <p:txBody>
          <a:bodyPr anchor="t" rtlCol="false" tIns="0" lIns="0" bIns="0" rIns="0">
            <a:spAutoFit/>
          </a:bodyPr>
          <a:lstStyle/>
          <a:p>
            <a:pPr algn="ctr">
              <a:lnSpc>
                <a:spcPts val="4875"/>
              </a:lnSpc>
            </a:pPr>
            <a:r>
              <a:rPr lang="en-US" b="true" sz="5299" spc="148">
                <a:solidFill>
                  <a:srgbClr val="FFFFFF"/>
                </a:solidFill>
                <a:latin typeface="Barlow SemiCondensed Bold"/>
                <a:ea typeface="Barlow SemiCondensed Bold"/>
                <a:cs typeface="Barlow SemiCondensed Bold"/>
                <a:sym typeface="Barlow SemiCondensed Bold"/>
              </a:rPr>
              <a:t>BUNE PRACTICI DE UTILIZARE A </a:t>
            </a:r>
            <a:r>
              <a:rPr lang="en-US" b="true" sz="5299" i="true" spc="148">
                <a:solidFill>
                  <a:srgbClr val="FFFFFF"/>
                </a:solidFill>
                <a:latin typeface="Barlow SemiCondensed Bold Italics"/>
                <a:ea typeface="Barlow SemiCondensed Bold Italics"/>
                <a:cs typeface="Barlow SemiCondensed Bold Italics"/>
                <a:sym typeface="Barlow SemiCondensed Bold Italics"/>
              </a:rPr>
              <a:t>REPERELOR METODOLOGICE PENTRU  </a:t>
            </a:r>
          </a:p>
          <a:p>
            <a:pPr algn="ctr" marL="0" indent="0" lvl="1">
              <a:lnSpc>
                <a:spcPts val="4875"/>
              </a:lnSpc>
            </a:pPr>
            <a:r>
              <a:rPr lang="en-US" b="true" sz="5299" i="true" spc="148">
                <a:solidFill>
                  <a:srgbClr val="FFFFFF"/>
                </a:solidFill>
                <a:latin typeface="Barlow SemiCondensed Bold Italics"/>
                <a:ea typeface="Barlow SemiCondensed Bold Italics"/>
                <a:cs typeface="Barlow SemiCondensed Bold Italics"/>
                <a:sym typeface="Barlow SemiCondensed Bold Italics"/>
              </a:rPr>
              <a:t>C</a:t>
            </a:r>
            <a:r>
              <a:rPr lang="en-US" b="true" sz="5299" i="true" spc="148">
                <a:solidFill>
                  <a:srgbClr val="FFFFFF"/>
                </a:solidFill>
                <a:latin typeface="Barlow SemiCondensed Bold Italics"/>
                <a:ea typeface="Barlow SemiCondensed Bold Italics"/>
                <a:cs typeface="Barlow SemiCondensed Bold Italics"/>
                <a:sym typeface="Barlow SemiCondensed Bold Italics"/>
              </a:rPr>
              <a:t>lasa a XII-a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61283" y="2200354"/>
            <a:ext cx="11215913" cy="9712475"/>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27145" t="0" r="-27145" b="0"/>
              </a:stretch>
            </a:blipFill>
            <a:ln cap="sq">
              <a:noFill/>
              <a:prstDash val="solid"/>
              <a:miter/>
            </a:ln>
          </p:spPr>
        </p:sp>
      </p:grpSp>
      <p:grpSp>
        <p:nvGrpSpPr>
          <p:cNvPr name="Group 4" id="4"/>
          <p:cNvGrpSpPr/>
          <p:nvPr/>
        </p:nvGrpSpPr>
        <p:grpSpPr>
          <a:xfrm rot="0">
            <a:off x="0" y="0"/>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4280825" y="7843935"/>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581188" y="7148212"/>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6852048" y="667760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8640042" y="4253182"/>
            <a:ext cx="9704087" cy="5921077"/>
          </a:xfrm>
          <a:custGeom>
            <a:avLst/>
            <a:gdLst/>
            <a:ahLst/>
            <a:cxnLst/>
            <a:rect r="r" b="b" t="t" l="l"/>
            <a:pathLst>
              <a:path h="5921077" w="9704087">
                <a:moveTo>
                  <a:pt x="0" y="0"/>
                </a:moveTo>
                <a:lnTo>
                  <a:pt x="9704087" y="0"/>
                </a:lnTo>
                <a:lnTo>
                  <a:pt x="9704087" y="5921077"/>
                </a:lnTo>
                <a:lnTo>
                  <a:pt x="0" y="5921077"/>
                </a:lnTo>
                <a:lnTo>
                  <a:pt x="0" y="0"/>
                </a:lnTo>
                <a:close/>
              </a:path>
            </a:pathLst>
          </a:custGeom>
          <a:blipFill>
            <a:blip r:embed="rId17"/>
            <a:stretch>
              <a:fillRect l="0" t="-2752" r="0" b="-2752"/>
            </a:stretch>
          </a:blipFill>
        </p:spPr>
      </p:sp>
      <p:sp>
        <p:nvSpPr>
          <p:cNvPr name="TextBox 16" id="16"/>
          <p:cNvSpPr txBox="true"/>
          <p:nvPr/>
        </p:nvSpPr>
        <p:spPr>
          <a:xfrm rot="0">
            <a:off x="66729" y="204778"/>
            <a:ext cx="11326754" cy="674242"/>
          </a:xfrm>
          <a:prstGeom prst="rect">
            <a:avLst/>
          </a:prstGeom>
        </p:spPr>
        <p:txBody>
          <a:bodyPr anchor="t" rtlCol="false" tIns="0" lIns="0" bIns="0" rIns="0">
            <a:spAutoFit/>
          </a:bodyPr>
          <a:lstStyle/>
          <a:p>
            <a:pPr algn="just"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M1: POLITICI DE MARKETING</a:t>
            </a:r>
          </a:p>
        </p:txBody>
      </p:sp>
      <p:sp>
        <p:nvSpPr>
          <p:cNvPr name="Freeform 17" id="17"/>
          <p:cNvSpPr/>
          <p:nvPr/>
        </p:nvSpPr>
        <p:spPr>
          <a:xfrm flipH="false" flipV="false" rot="0">
            <a:off x="205290" y="1028700"/>
            <a:ext cx="10653693" cy="5979385"/>
          </a:xfrm>
          <a:custGeom>
            <a:avLst/>
            <a:gdLst/>
            <a:ahLst/>
            <a:cxnLst/>
            <a:rect r="r" b="b" t="t" l="l"/>
            <a:pathLst>
              <a:path h="5979385" w="10653693">
                <a:moveTo>
                  <a:pt x="0" y="0"/>
                </a:moveTo>
                <a:lnTo>
                  <a:pt x="10653693" y="0"/>
                </a:lnTo>
                <a:lnTo>
                  <a:pt x="10653693" y="5979385"/>
                </a:lnTo>
                <a:lnTo>
                  <a:pt x="0" y="5979385"/>
                </a:lnTo>
                <a:lnTo>
                  <a:pt x="0" y="0"/>
                </a:lnTo>
                <a:close/>
              </a:path>
            </a:pathLst>
          </a:custGeom>
          <a:blipFill>
            <a:blip r:embed="rId18"/>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42714" y="1465773"/>
            <a:ext cx="11215913" cy="9712475"/>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25724" r="0" b="-25724"/>
              </a:stretch>
            </a:blipFill>
            <a:ln cap="sq">
              <a:noFill/>
              <a:prstDash val="solid"/>
              <a:miter/>
            </a:ln>
          </p:spPr>
        </p:sp>
      </p:grpSp>
      <p:grpSp>
        <p:nvGrpSpPr>
          <p:cNvPr name="Group 4" id="4"/>
          <p:cNvGrpSpPr/>
          <p:nvPr/>
        </p:nvGrpSpPr>
        <p:grpSpPr>
          <a:xfrm rot="0">
            <a:off x="200328" y="-91228"/>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1104318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1576239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13398387" y="-78166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8453699" y="3487992"/>
            <a:ext cx="9834301" cy="3081832"/>
          </a:xfrm>
          <a:custGeom>
            <a:avLst/>
            <a:gdLst/>
            <a:ahLst/>
            <a:cxnLst/>
            <a:rect r="r" b="b" t="t" l="l"/>
            <a:pathLst>
              <a:path h="3081832" w="9834301">
                <a:moveTo>
                  <a:pt x="0" y="0"/>
                </a:moveTo>
                <a:lnTo>
                  <a:pt x="9834301" y="0"/>
                </a:lnTo>
                <a:lnTo>
                  <a:pt x="9834301" y="3081832"/>
                </a:lnTo>
                <a:lnTo>
                  <a:pt x="0" y="3081832"/>
                </a:lnTo>
                <a:lnTo>
                  <a:pt x="0" y="0"/>
                </a:lnTo>
                <a:close/>
              </a:path>
            </a:pathLst>
          </a:custGeom>
          <a:blipFill>
            <a:blip r:embed="rId17"/>
            <a:stretch>
              <a:fillRect l="0" t="0" r="0" b="0"/>
            </a:stretch>
          </a:blipFill>
        </p:spPr>
      </p:sp>
      <p:sp>
        <p:nvSpPr>
          <p:cNvPr name="Freeform 16" id="16"/>
          <p:cNvSpPr/>
          <p:nvPr/>
        </p:nvSpPr>
        <p:spPr>
          <a:xfrm flipH="false" flipV="false" rot="0">
            <a:off x="8308040" y="475224"/>
            <a:ext cx="10125619" cy="3026204"/>
          </a:xfrm>
          <a:custGeom>
            <a:avLst/>
            <a:gdLst/>
            <a:ahLst/>
            <a:cxnLst/>
            <a:rect r="r" b="b" t="t" l="l"/>
            <a:pathLst>
              <a:path h="3026204" w="10125619">
                <a:moveTo>
                  <a:pt x="0" y="0"/>
                </a:moveTo>
                <a:lnTo>
                  <a:pt x="10125619" y="0"/>
                </a:lnTo>
                <a:lnTo>
                  <a:pt x="10125619" y="3026204"/>
                </a:lnTo>
                <a:lnTo>
                  <a:pt x="0" y="3026204"/>
                </a:lnTo>
                <a:lnTo>
                  <a:pt x="0" y="0"/>
                </a:lnTo>
                <a:close/>
              </a:path>
            </a:pathLst>
          </a:custGeom>
          <a:blipFill>
            <a:blip r:embed="rId18"/>
            <a:stretch>
              <a:fillRect l="-840" t="-270" r="0" b="-4351"/>
            </a:stretch>
          </a:blipFill>
        </p:spPr>
      </p:sp>
      <p:sp>
        <p:nvSpPr>
          <p:cNvPr name="Freeform 17" id="17"/>
          <p:cNvSpPr/>
          <p:nvPr/>
        </p:nvSpPr>
        <p:spPr>
          <a:xfrm flipH="false" flipV="false" rot="0">
            <a:off x="719646" y="1252099"/>
            <a:ext cx="6274634" cy="2972608"/>
          </a:xfrm>
          <a:custGeom>
            <a:avLst/>
            <a:gdLst/>
            <a:ahLst/>
            <a:cxnLst/>
            <a:rect r="r" b="b" t="t" l="l"/>
            <a:pathLst>
              <a:path h="2972608" w="6274634">
                <a:moveTo>
                  <a:pt x="0" y="0"/>
                </a:moveTo>
                <a:lnTo>
                  <a:pt x="6274634" y="0"/>
                </a:lnTo>
                <a:lnTo>
                  <a:pt x="6274634" y="2972608"/>
                </a:lnTo>
                <a:lnTo>
                  <a:pt x="0" y="2972608"/>
                </a:lnTo>
                <a:lnTo>
                  <a:pt x="0" y="0"/>
                </a:lnTo>
                <a:close/>
              </a:path>
            </a:pathLst>
          </a:custGeom>
          <a:blipFill>
            <a:blip r:embed="rId19"/>
            <a:stretch>
              <a:fillRect l="0" t="0" r="0" b="0"/>
            </a:stretch>
          </a:blipFill>
        </p:spPr>
      </p:sp>
      <p:sp>
        <p:nvSpPr>
          <p:cNvPr name="Freeform 18" id="18"/>
          <p:cNvSpPr/>
          <p:nvPr/>
        </p:nvSpPr>
        <p:spPr>
          <a:xfrm flipH="false" flipV="false" rot="-493819">
            <a:off x="524853" y="3100845"/>
            <a:ext cx="8204127" cy="6132167"/>
          </a:xfrm>
          <a:custGeom>
            <a:avLst/>
            <a:gdLst/>
            <a:ahLst/>
            <a:cxnLst/>
            <a:rect r="r" b="b" t="t" l="l"/>
            <a:pathLst>
              <a:path h="6132167" w="8204127">
                <a:moveTo>
                  <a:pt x="0" y="0"/>
                </a:moveTo>
                <a:lnTo>
                  <a:pt x="8204127" y="0"/>
                </a:lnTo>
                <a:lnTo>
                  <a:pt x="8204127" y="6132166"/>
                </a:lnTo>
                <a:lnTo>
                  <a:pt x="0" y="6132166"/>
                </a:lnTo>
                <a:lnTo>
                  <a:pt x="0" y="0"/>
                </a:lnTo>
                <a:close/>
              </a:path>
            </a:pathLst>
          </a:custGeom>
          <a:blipFill>
            <a:blip r:embed="rId20"/>
            <a:stretch>
              <a:fillRect l="0" t="0" r="0" b="0"/>
            </a:stretch>
          </a:blipFill>
        </p:spPr>
      </p:sp>
      <p:sp>
        <p:nvSpPr>
          <p:cNvPr name="TextBox 19" id="19"/>
          <p:cNvSpPr txBox="true"/>
          <p:nvPr/>
        </p:nvSpPr>
        <p:spPr>
          <a:xfrm rot="0">
            <a:off x="243247" y="204778"/>
            <a:ext cx="11326754" cy="674242"/>
          </a:xfrm>
          <a:prstGeom prst="rect">
            <a:avLst/>
          </a:prstGeom>
        </p:spPr>
        <p:txBody>
          <a:bodyPr anchor="t" rtlCol="false" tIns="0" lIns="0" bIns="0" rIns="0">
            <a:spAutoFit/>
          </a:bodyPr>
          <a:lstStyle/>
          <a:p>
            <a:pPr algn="just"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M1: POLITICI DE MARKETING</a:t>
            </a:r>
          </a:p>
        </p:txBody>
      </p:sp>
      <p:sp>
        <p:nvSpPr>
          <p:cNvPr name="TextBox 20" id="20"/>
          <p:cNvSpPr txBox="true"/>
          <p:nvPr/>
        </p:nvSpPr>
        <p:spPr>
          <a:xfrm rot="0">
            <a:off x="243247" y="1213358"/>
            <a:ext cx="5466334" cy="530861"/>
          </a:xfrm>
          <a:prstGeom prst="rect">
            <a:avLst/>
          </a:prstGeom>
        </p:spPr>
        <p:txBody>
          <a:bodyPr anchor="t" rtlCol="false" tIns="0" lIns="0" bIns="0" rIns="0">
            <a:spAutoFit/>
          </a:bodyPr>
          <a:lstStyle/>
          <a:p>
            <a:pPr algn="l">
              <a:lnSpc>
                <a:spcPts val="4339"/>
              </a:lnSpc>
            </a:pPr>
            <a:r>
              <a:rPr lang="en-US" sz="3099">
                <a:solidFill>
                  <a:srgbClr val="4F6A92"/>
                </a:solidFill>
                <a:latin typeface="Trocchi"/>
                <a:ea typeface="Trocchi"/>
                <a:cs typeface="Trocchi"/>
                <a:sym typeface="Trocchi"/>
              </a:rPr>
              <a:t>Exemplul nr.  1</a:t>
            </a:r>
          </a:p>
        </p:txBody>
      </p:sp>
      <p:sp>
        <p:nvSpPr>
          <p:cNvPr name="TextBox 21" id="21"/>
          <p:cNvSpPr txBox="true"/>
          <p:nvPr/>
        </p:nvSpPr>
        <p:spPr>
          <a:xfrm rot="0">
            <a:off x="200328" y="732662"/>
            <a:ext cx="4226481" cy="547371"/>
          </a:xfrm>
          <a:prstGeom prst="rect">
            <a:avLst/>
          </a:prstGeom>
        </p:spPr>
        <p:txBody>
          <a:bodyPr anchor="t" rtlCol="false" tIns="0" lIns="0" bIns="0" rIns="0">
            <a:spAutoFit/>
          </a:bodyPr>
          <a:lstStyle/>
          <a:p>
            <a:pPr algn="ctr">
              <a:lnSpc>
                <a:spcPts val="4479"/>
              </a:lnSpc>
            </a:pPr>
            <a:r>
              <a:rPr lang="en-US" sz="3199">
                <a:solidFill>
                  <a:srgbClr val="4F6A92"/>
                </a:solidFill>
                <a:latin typeface="Trocchi"/>
                <a:ea typeface="Trocchi"/>
                <a:cs typeface="Trocchi"/>
                <a:sym typeface="Trocchi"/>
              </a:rPr>
              <a:t>Repere metodologice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42714" y="1465773"/>
            <a:ext cx="11215913" cy="9712475"/>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87" t="0" r="-14987" b="0"/>
              </a:stretch>
            </a:blipFill>
            <a:ln cap="sq">
              <a:noFill/>
              <a:prstDash val="solid"/>
              <a:miter/>
            </a:ln>
          </p:spPr>
        </p:sp>
      </p:grpSp>
      <p:grpSp>
        <p:nvGrpSpPr>
          <p:cNvPr name="Group 4" id="4"/>
          <p:cNvGrpSpPr/>
          <p:nvPr/>
        </p:nvGrpSpPr>
        <p:grpSpPr>
          <a:xfrm rot="0">
            <a:off x="200328" y="-91228"/>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1104318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1576239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13398387" y="-78166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1028700" y="1136200"/>
            <a:ext cx="8708119" cy="9337277"/>
          </a:xfrm>
          <a:custGeom>
            <a:avLst/>
            <a:gdLst/>
            <a:ahLst/>
            <a:cxnLst/>
            <a:rect r="r" b="b" t="t" l="l"/>
            <a:pathLst>
              <a:path h="9337277" w="8708119">
                <a:moveTo>
                  <a:pt x="0" y="0"/>
                </a:moveTo>
                <a:lnTo>
                  <a:pt x="8708119" y="0"/>
                </a:lnTo>
                <a:lnTo>
                  <a:pt x="8708119" y="9337277"/>
                </a:lnTo>
                <a:lnTo>
                  <a:pt x="0" y="9337277"/>
                </a:lnTo>
                <a:lnTo>
                  <a:pt x="0" y="0"/>
                </a:lnTo>
                <a:close/>
              </a:path>
            </a:pathLst>
          </a:custGeom>
          <a:blipFill>
            <a:blip r:embed="rId17"/>
            <a:stretch>
              <a:fillRect l="0" t="0" r="0" b="0"/>
            </a:stretch>
          </a:blipFill>
        </p:spPr>
      </p:sp>
      <p:sp>
        <p:nvSpPr>
          <p:cNvPr name="TextBox 16" id="16"/>
          <p:cNvSpPr txBox="true"/>
          <p:nvPr/>
        </p:nvSpPr>
        <p:spPr>
          <a:xfrm rot="0">
            <a:off x="243247" y="204778"/>
            <a:ext cx="11326754" cy="674242"/>
          </a:xfrm>
          <a:prstGeom prst="rect">
            <a:avLst/>
          </a:prstGeom>
        </p:spPr>
        <p:txBody>
          <a:bodyPr anchor="t" rtlCol="false" tIns="0" lIns="0" bIns="0" rIns="0">
            <a:spAutoFit/>
          </a:bodyPr>
          <a:lstStyle/>
          <a:p>
            <a:pPr algn="just"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M1: POLITICI DE MARKETING</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61283" y="2200354"/>
            <a:ext cx="11215913" cy="9712475"/>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21863" t="0" r="-21863" b="0"/>
              </a:stretch>
            </a:blipFill>
            <a:ln cap="sq">
              <a:noFill/>
              <a:prstDash val="solid"/>
              <a:miter/>
            </a:ln>
          </p:spPr>
        </p:sp>
      </p:grpSp>
      <p:grpSp>
        <p:nvGrpSpPr>
          <p:cNvPr name="Group 4" id="4"/>
          <p:cNvGrpSpPr/>
          <p:nvPr/>
        </p:nvGrpSpPr>
        <p:grpSpPr>
          <a:xfrm rot="0">
            <a:off x="200328" y="-91228"/>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1104318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1576239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13398387" y="-78166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4564523" y="768357"/>
            <a:ext cx="7315200" cy="1636776"/>
          </a:xfrm>
          <a:custGeom>
            <a:avLst/>
            <a:gdLst/>
            <a:ahLst/>
            <a:cxnLst/>
            <a:rect r="r" b="b" t="t" l="l"/>
            <a:pathLst>
              <a:path h="1636776" w="7315200">
                <a:moveTo>
                  <a:pt x="0" y="0"/>
                </a:moveTo>
                <a:lnTo>
                  <a:pt x="7315200" y="0"/>
                </a:lnTo>
                <a:lnTo>
                  <a:pt x="7315200" y="1636776"/>
                </a:lnTo>
                <a:lnTo>
                  <a:pt x="0" y="163677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false" flipV="false" rot="0">
            <a:off x="200328" y="2673705"/>
            <a:ext cx="13315541" cy="6740993"/>
          </a:xfrm>
          <a:custGeom>
            <a:avLst/>
            <a:gdLst/>
            <a:ahLst/>
            <a:cxnLst/>
            <a:rect r="r" b="b" t="t" l="l"/>
            <a:pathLst>
              <a:path h="6740993" w="13315541">
                <a:moveTo>
                  <a:pt x="0" y="0"/>
                </a:moveTo>
                <a:lnTo>
                  <a:pt x="13315541" y="0"/>
                </a:lnTo>
                <a:lnTo>
                  <a:pt x="13315541" y="6740993"/>
                </a:lnTo>
                <a:lnTo>
                  <a:pt x="0" y="6740993"/>
                </a:lnTo>
                <a:lnTo>
                  <a:pt x="0" y="0"/>
                </a:lnTo>
                <a:close/>
              </a:path>
            </a:pathLst>
          </a:custGeom>
          <a:blipFill>
            <a:blip r:embed="rId19"/>
            <a:stretch>
              <a:fillRect l="0" t="0" r="0" b="0"/>
            </a:stretch>
          </a:blipFill>
        </p:spPr>
      </p:sp>
      <p:sp>
        <p:nvSpPr>
          <p:cNvPr name="TextBox 17" id="17"/>
          <p:cNvSpPr txBox="true"/>
          <p:nvPr/>
        </p:nvSpPr>
        <p:spPr>
          <a:xfrm rot="0">
            <a:off x="200328" y="204778"/>
            <a:ext cx="11326754" cy="674242"/>
          </a:xfrm>
          <a:prstGeom prst="rect">
            <a:avLst/>
          </a:prstGeom>
        </p:spPr>
        <p:txBody>
          <a:bodyPr anchor="t" rtlCol="false" tIns="0" lIns="0" bIns="0" rIns="0">
            <a:spAutoFit/>
          </a:bodyPr>
          <a:lstStyle/>
          <a:p>
            <a:pPr algn="just"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M1: POLITICI DE MARKETING</a:t>
            </a:r>
          </a:p>
        </p:txBody>
      </p:sp>
      <p:sp>
        <p:nvSpPr>
          <p:cNvPr name="TextBox 18" id="18"/>
          <p:cNvSpPr txBox="true"/>
          <p:nvPr/>
        </p:nvSpPr>
        <p:spPr>
          <a:xfrm rot="0">
            <a:off x="6002610" y="1128274"/>
            <a:ext cx="4675046" cy="793117"/>
          </a:xfrm>
          <a:prstGeom prst="rect">
            <a:avLst/>
          </a:prstGeom>
        </p:spPr>
        <p:txBody>
          <a:bodyPr anchor="t" rtlCol="false" tIns="0" lIns="0" bIns="0" rIns="0">
            <a:spAutoFit/>
          </a:bodyPr>
          <a:lstStyle/>
          <a:p>
            <a:pPr algn="ctr">
              <a:lnSpc>
                <a:spcPts val="6159"/>
              </a:lnSpc>
              <a:spcBef>
                <a:spcPct val="0"/>
              </a:spcBef>
            </a:pPr>
            <a:r>
              <a:rPr lang="en-US" b="true" sz="4399">
                <a:solidFill>
                  <a:srgbClr val="112D4E"/>
                </a:solidFill>
                <a:latin typeface="Canva Sans 2 Bold"/>
                <a:ea typeface="Canva Sans 2 Bold"/>
                <a:cs typeface="Canva Sans 2 Bold"/>
                <a:sym typeface="Canva Sans 2 Bold"/>
              </a:rPr>
              <a:t>Metoda 6-3-5</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61283" y="2200354"/>
            <a:ext cx="11215913" cy="9712475"/>
            <a:chOff x="0" y="0"/>
            <a:chExt cx="4282440" cy="3708400"/>
          </a:xfrm>
        </p:grpSpPr>
        <p:sp>
          <p:nvSpPr>
            <p:cNvPr name="Freeform 3" id="3"/>
            <p:cNvSpPr/>
            <p:nvPr/>
          </p:nvSpPr>
          <p:spPr>
            <a:xfrm flipH="false" flipV="false" rot="-443774">
              <a:off x="17816" y="-122393"/>
              <a:ext cx="4246809" cy="3953185"/>
            </a:xfrm>
            <a:custGeom>
              <a:avLst/>
              <a:gdLst/>
              <a:ahLst/>
              <a:cxnLst/>
              <a:rect r="r" b="b" t="t" l="l"/>
              <a:pathLst>
                <a:path h="3953185" w="4246809">
                  <a:moveTo>
                    <a:pt x="3423798" y="275641"/>
                  </a:moveTo>
                  <a:lnTo>
                    <a:pt x="1300394" y="0"/>
                  </a:lnTo>
                  <a:lnTo>
                    <a:pt x="0" y="1700953"/>
                  </a:lnTo>
                  <a:lnTo>
                    <a:pt x="823010" y="3677545"/>
                  </a:lnTo>
                  <a:lnTo>
                    <a:pt x="2946414" y="3953186"/>
                  </a:lnTo>
                  <a:lnTo>
                    <a:pt x="4246808" y="2252233"/>
                  </a:lnTo>
                  <a:close/>
                </a:path>
              </a:pathLst>
            </a:custGeom>
            <a:blipFill>
              <a:blip r:embed="rId2"/>
              <a:stretch>
                <a:fillRect l="-41145" t="-3486" r="-41145" b="-3486"/>
              </a:stretch>
            </a:blipFill>
            <a:ln cap="sq">
              <a:noFill/>
              <a:prstDash val="solid"/>
              <a:miter/>
            </a:ln>
          </p:spPr>
        </p:sp>
      </p:grpSp>
      <p:grpSp>
        <p:nvGrpSpPr>
          <p:cNvPr name="Group 4" id="4"/>
          <p:cNvGrpSpPr/>
          <p:nvPr/>
        </p:nvGrpSpPr>
        <p:grpSpPr>
          <a:xfrm rot="0">
            <a:off x="200328" y="-91228"/>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1104318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1576239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13398387" y="-78166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200328" y="1252099"/>
            <a:ext cx="14968318" cy="8202223"/>
          </a:xfrm>
          <a:custGeom>
            <a:avLst/>
            <a:gdLst/>
            <a:ahLst/>
            <a:cxnLst/>
            <a:rect r="r" b="b" t="t" l="l"/>
            <a:pathLst>
              <a:path h="8202223" w="14968318">
                <a:moveTo>
                  <a:pt x="0" y="0"/>
                </a:moveTo>
                <a:lnTo>
                  <a:pt x="14968318" y="0"/>
                </a:lnTo>
                <a:lnTo>
                  <a:pt x="14968318" y="8202223"/>
                </a:lnTo>
                <a:lnTo>
                  <a:pt x="0" y="8202223"/>
                </a:lnTo>
                <a:lnTo>
                  <a:pt x="0" y="0"/>
                </a:lnTo>
                <a:close/>
              </a:path>
            </a:pathLst>
          </a:custGeom>
          <a:blipFill>
            <a:blip r:embed="rId17"/>
            <a:stretch>
              <a:fillRect l="0" t="0" r="0" b="-2194"/>
            </a:stretch>
          </a:blipFill>
        </p:spPr>
      </p:sp>
      <p:sp>
        <p:nvSpPr>
          <p:cNvPr name="TextBox 16" id="16"/>
          <p:cNvSpPr txBox="true"/>
          <p:nvPr/>
        </p:nvSpPr>
        <p:spPr>
          <a:xfrm rot="0">
            <a:off x="200328" y="204778"/>
            <a:ext cx="11326754" cy="674242"/>
          </a:xfrm>
          <a:prstGeom prst="rect">
            <a:avLst/>
          </a:prstGeom>
        </p:spPr>
        <p:txBody>
          <a:bodyPr anchor="t" rtlCol="false" tIns="0" lIns="0" bIns="0" rIns="0">
            <a:spAutoFit/>
          </a:bodyPr>
          <a:lstStyle/>
          <a:p>
            <a:pPr algn="just"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M1: POLITICI DE MARKETING</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51344" y="1744219"/>
            <a:ext cx="11215913" cy="9712475"/>
            <a:chOff x="0" y="0"/>
            <a:chExt cx="4282440" cy="3708400"/>
          </a:xfrm>
        </p:grpSpPr>
        <p:sp>
          <p:nvSpPr>
            <p:cNvPr name="Freeform 3" id="3"/>
            <p:cNvSpPr/>
            <p:nvPr/>
          </p:nvSpPr>
          <p:spPr>
            <a:xfrm flipH="false" flipV="false" rot="-443774">
              <a:off x="17816" y="-122393"/>
              <a:ext cx="4246809" cy="3953185"/>
            </a:xfrm>
            <a:custGeom>
              <a:avLst/>
              <a:gdLst/>
              <a:ahLst/>
              <a:cxnLst/>
              <a:rect r="r" b="b" t="t" l="l"/>
              <a:pathLst>
                <a:path h="3953185" w="4246809">
                  <a:moveTo>
                    <a:pt x="3423798" y="275641"/>
                  </a:moveTo>
                  <a:lnTo>
                    <a:pt x="1300394" y="0"/>
                  </a:lnTo>
                  <a:lnTo>
                    <a:pt x="0" y="1700953"/>
                  </a:lnTo>
                  <a:lnTo>
                    <a:pt x="823010" y="3677545"/>
                  </a:lnTo>
                  <a:lnTo>
                    <a:pt x="2946414" y="3953186"/>
                  </a:lnTo>
                  <a:lnTo>
                    <a:pt x="4246808" y="2252233"/>
                  </a:lnTo>
                  <a:close/>
                </a:path>
              </a:pathLst>
            </a:custGeom>
            <a:blipFill>
              <a:blip r:embed="rId2"/>
              <a:stretch>
                <a:fillRect l="-41145" t="-3486" r="-41145" b="-3486"/>
              </a:stretch>
            </a:blipFill>
            <a:ln cap="sq">
              <a:noFill/>
              <a:prstDash val="solid"/>
              <a:miter/>
            </a:ln>
          </p:spPr>
        </p:sp>
      </p:grpSp>
      <p:grpSp>
        <p:nvGrpSpPr>
          <p:cNvPr name="Group 4" id="4"/>
          <p:cNvGrpSpPr/>
          <p:nvPr/>
        </p:nvGrpSpPr>
        <p:grpSpPr>
          <a:xfrm rot="0">
            <a:off x="200328" y="-91228"/>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1104318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1576239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13398387" y="-78166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200328" y="1584762"/>
            <a:ext cx="13403559" cy="7673538"/>
          </a:xfrm>
          <a:custGeom>
            <a:avLst/>
            <a:gdLst/>
            <a:ahLst/>
            <a:cxnLst/>
            <a:rect r="r" b="b" t="t" l="l"/>
            <a:pathLst>
              <a:path h="7673538" w="13403559">
                <a:moveTo>
                  <a:pt x="0" y="0"/>
                </a:moveTo>
                <a:lnTo>
                  <a:pt x="13403559" y="0"/>
                </a:lnTo>
                <a:lnTo>
                  <a:pt x="13403559" y="7673538"/>
                </a:lnTo>
                <a:lnTo>
                  <a:pt x="0" y="7673538"/>
                </a:lnTo>
                <a:lnTo>
                  <a:pt x="0" y="0"/>
                </a:lnTo>
                <a:close/>
              </a:path>
            </a:pathLst>
          </a:custGeom>
          <a:blipFill>
            <a:blip r:embed="rId17"/>
            <a:stretch>
              <a:fillRect l="0" t="0" r="0" b="0"/>
            </a:stretch>
          </a:blipFill>
        </p:spPr>
      </p:sp>
      <p:sp>
        <p:nvSpPr>
          <p:cNvPr name="TextBox 16" id="16"/>
          <p:cNvSpPr txBox="true"/>
          <p:nvPr/>
        </p:nvSpPr>
        <p:spPr>
          <a:xfrm rot="0">
            <a:off x="200328" y="204778"/>
            <a:ext cx="11326754" cy="674242"/>
          </a:xfrm>
          <a:prstGeom prst="rect">
            <a:avLst/>
          </a:prstGeom>
        </p:spPr>
        <p:txBody>
          <a:bodyPr anchor="t" rtlCol="false" tIns="0" lIns="0" bIns="0" rIns="0">
            <a:spAutoFit/>
          </a:bodyPr>
          <a:lstStyle/>
          <a:p>
            <a:pPr algn="just"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M1: POLITICI DE MARKETING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61283" y="2200354"/>
            <a:ext cx="11215913" cy="9712475"/>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27145" t="0" r="-27145" b="0"/>
              </a:stretch>
            </a:blipFill>
            <a:ln cap="sq">
              <a:noFill/>
              <a:prstDash val="solid"/>
              <a:miter/>
            </a:ln>
          </p:spPr>
        </p:sp>
      </p:grpSp>
      <p:grpSp>
        <p:nvGrpSpPr>
          <p:cNvPr name="Group 4" id="4"/>
          <p:cNvGrpSpPr/>
          <p:nvPr/>
        </p:nvGrpSpPr>
        <p:grpSpPr>
          <a:xfrm rot="0">
            <a:off x="0" y="0"/>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1104318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1576239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13398387" y="-78166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2485620" y="5433404"/>
            <a:ext cx="344067" cy="491525"/>
          </a:xfrm>
          <a:custGeom>
            <a:avLst/>
            <a:gdLst/>
            <a:ahLst/>
            <a:cxnLst/>
            <a:rect r="r" b="b" t="t" l="l"/>
            <a:pathLst>
              <a:path h="491525" w="344067">
                <a:moveTo>
                  <a:pt x="0" y="0"/>
                </a:moveTo>
                <a:lnTo>
                  <a:pt x="344067" y="0"/>
                </a:lnTo>
                <a:lnTo>
                  <a:pt x="344067" y="491525"/>
                </a:lnTo>
                <a:lnTo>
                  <a:pt x="0" y="49152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false" flipV="false" rot="-1694003">
            <a:off x="8096739" y="2911142"/>
            <a:ext cx="9397173" cy="5720529"/>
          </a:xfrm>
          <a:custGeom>
            <a:avLst/>
            <a:gdLst/>
            <a:ahLst/>
            <a:cxnLst/>
            <a:rect r="r" b="b" t="t" l="l"/>
            <a:pathLst>
              <a:path h="5720529" w="9397173">
                <a:moveTo>
                  <a:pt x="0" y="0"/>
                </a:moveTo>
                <a:lnTo>
                  <a:pt x="9397173" y="0"/>
                </a:lnTo>
                <a:lnTo>
                  <a:pt x="9397173" y="5720529"/>
                </a:lnTo>
                <a:lnTo>
                  <a:pt x="0" y="5720529"/>
                </a:lnTo>
                <a:lnTo>
                  <a:pt x="0" y="0"/>
                </a:lnTo>
                <a:close/>
              </a:path>
            </a:pathLst>
          </a:custGeom>
          <a:blipFill>
            <a:blip r:embed="rId19"/>
            <a:stretch>
              <a:fillRect l="0" t="0" r="0" b="0"/>
            </a:stretch>
          </a:blipFill>
        </p:spPr>
      </p:sp>
      <p:sp>
        <p:nvSpPr>
          <p:cNvPr name="Freeform 17" id="17"/>
          <p:cNvSpPr/>
          <p:nvPr/>
        </p:nvSpPr>
        <p:spPr>
          <a:xfrm flipH="false" flipV="false" rot="-1760630">
            <a:off x="445507" y="1688154"/>
            <a:ext cx="9184205" cy="6681509"/>
          </a:xfrm>
          <a:custGeom>
            <a:avLst/>
            <a:gdLst/>
            <a:ahLst/>
            <a:cxnLst/>
            <a:rect r="r" b="b" t="t" l="l"/>
            <a:pathLst>
              <a:path h="6681509" w="9184205">
                <a:moveTo>
                  <a:pt x="0" y="0"/>
                </a:moveTo>
                <a:lnTo>
                  <a:pt x="9184205" y="0"/>
                </a:lnTo>
                <a:lnTo>
                  <a:pt x="9184205" y="6681509"/>
                </a:lnTo>
                <a:lnTo>
                  <a:pt x="0" y="6681509"/>
                </a:lnTo>
                <a:lnTo>
                  <a:pt x="0" y="0"/>
                </a:lnTo>
                <a:close/>
              </a:path>
            </a:pathLst>
          </a:custGeom>
          <a:blipFill>
            <a:blip r:embed="rId20"/>
            <a:stretch>
              <a:fillRect l="0" t="0" r="0" b="0"/>
            </a:stretch>
          </a:blipFill>
        </p:spPr>
      </p:sp>
      <p:sp>
        <p:nvSpPr>
          <p:cNvPr name="TextBox 18" id="18"/>
          <p:cNvSpPr txBox="true"/>
          <p:nvPr/>
        </p:nvSpPr>
        <p:spPr>
          <a:xfrm rot="0">
            <a:off x="66729" y="577857"/>
            <a:ext cx="11326754" cy="674242"/>
          </a:xfrm>
          <a:prstGeom prst="rect">
            <a:avLst/>
          </a:prstGeom>
        </p:spPr>
        <p:txBody>
          <a:bodyPr anchor="t" rtlCol="false" tIns="0" lIns="0" bIns="0" rIns="0">
            <a:spAutoFit/>
          </a:bodyPr>
          <a:lstStyle/>
          <a:p>
            <a:pPr algn="r"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M2: ANALIZA ECONOMICO-FINANCIARĂ</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4F6A92"/>
        </a:solidFill>
      </p:bgPr>
    </p:bg>
    <p:spTree>
      <p:nvGrpSpPr>
        <p:cNvPr id="1" name=""/>
        <p:cNvGrpSpPr/>
        <p:nvPr/>
      </p:nvGrpSpPr>
      <p:grpSpPr>
        <a:xfrm>
          <a:off x="0" y="0"/>
          <a:ext cx="0" cy="0"/>
          <a:chOff x="0" y="0"/>
          <a:chExt cx="0" cy="0"/>
        </a:xfrm>
      </p:grpSpPr>
      <p:grpSp>
        <p:nvGrpSpPr>
          <p:cNvPr name="Group 2" id="2"/>
          <p:cNvGrpSpPr/>
          <p:nvPr/>
        </p:nvGrpSpPr>
        <p:grpSpPr>
          <a:xfrm rot="0">
            <a:off x="11107933" y="5281959"/>
            <a:ext cx="4929839" cy="4269018"/>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87" t="0" r="-14987" b="0"/>
              </a:stretch>
            </a:blipFill>
            <a:ln cap="sq">
              <a:noFill/>
              <a:prstDash val="solid"/>
              <a:miter/>
            </a:ln>
          </p:spPr>
        </p:sp>
      </p:grpSp>
      <p:grpSp>
        <p:nvGrpSpPr>
          <p:cNvPr name="Group 4" id="4"/>
          <p:cNvGrpSpPr/>
          <p:nvPr/>
        </p:nvGrpSpPr>
        <p:grpSpPr>
          <a:xfrm rot="0">
            <a:off x="11175129" y="797575"/>
            <a:ext cx="4929839" cy="4269018"/>
            <a:chOff x="0" y="0"/>
            <a:chExt cx="4282440" cy="3708400"/>
          </a:xfrm>
        </p:grpSpPr>
        <p:sp>
          <p:nvSpPr>
            <p:cNvPr name="Freeform 5" id="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0" t="-36663" r="0" b="-36663"/>
              </a:stretch>
            </a:blipFill>
            <a:ln cap="sq">
              <a:noFill/>
              <a:prstDash val="solid"/>
              <a:miter/>
            </a:ln>
          </p:spPr>
        </p:sp>
      </p:grpSp>
      <p:grpSp>
        <p:nvGrpSpPr>
          <p:cNvPr name="Group 6" id="6"/>
          <p:cNvGrpSpPr/>
          <p:nvPr/>
        </p:nvGrpSpPr>
        <p:grpSpPr>
          <a:xfrm rot="0">
            <a:off x="15069756" y="3025782"/>
            <a:ext cx="4929839" cy="4269018"/>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0" t="-22174" r="0" b="-22174"/>
              </a:stretch>
            </a:blipFill>
            <a:ln cap="sq">
              <a:noFill/>
              <a:prstDash val="solid"/>
              <a:miter/>
            </a:ln>
          </p:spPr>
        </p:sp>
      </p:grpSp>
      <p:sp>
        <p:nvSpPr>
          <p:cNvPr name="Freeform 8" id="8"/>
          <p:cNvSpPr/>
          <p:nvPr/>
        </p:nvSpPr>
        <p:spPr>
          <a:xfrm flipH="false" flipV="false" rot="7221679">
            <a:off x="15227037" y="8797660"/>
            <a:ext cx="2884378" cy="2496298"/>
          </a:xfrm>
          <a:custGeom>
            <a:avLst/>
            <a:gdLst/>
            <a:ahLst/>
            <a:cxnLst/>
            <a:rect r="r" b="b" t="t" l="l"/>
            <a:pathLst>
              <a:path h="2496298" w="2884378">
                <a:moveTo>
                  <a:pt x="0" y="0"/>
                </a:moveTo>
                <a:lnTo>
                  <a:pt x="2884378" y="0"/>
                </a:lnTo>
                <a:lnTo>
                  <a:pt x="2884378" y="2496298"/>
                </a:lnTo>
                <a:lnTo>
                  <a:pt x="0" y="24962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7486917" y="7500246"/>
            <a:ext cx="2884378" cy="2496298"/>
          </a:xfrm>
          <a:custGeom>
            <a:avLst/>
            <a:gdLst/>
            <a:ahLst/>
            <a:cxnLst/>
            <a:rect r="r" b="b" t="t" l="l"/>
            <a:pathLst>
              <a:path h="2496298" w="2884378">
                <a:moveTo>
                  <a:pt x="0" y="0"/>
                </a:moveTo>
                <a:lnTo>
                  <a:pt x="2884378" y="0"/>
                </a:lnTo>
                <a:lnTo>
                  <a:pt x="2884378" y="2496297"/>
                </a:lnTo>
                <a:lnTo>
                  <a:pt x="0" y="24962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5227791" y="6223850"/>
            <a:ext cx="2890352" cy="2501469"/>
          </a:xfrm>
          <a:custGeom>
            <a:avLst/>
            <a:gdLst/>
            <a:ahLst/>
            <a:cxnLst/>
            <a:rect r="r" b="b" t="t" l="l"/>
            <a:pathLst>
              <a:path h="2501469" w="2890352">
                <a:moveTo>
                  <a:pt x="0" y="0"/>
                </a:moveTo>
                <a:lnTo>
                  <a:pt x="2890352" y="0"/>
                </a:lnTo>
                <a:lnTo>
                  <a:pt x="2890352" y="2501469"/>
                </a:lnTo>
                <a:lnTo>
                  <a:pt x="0" y="250146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2973435" y="7484251"/>
            <a:ext cx="2890352" cy="2501469"/>
          </a:xfrm>
          <a:custGeom>
            <a:avLst/>
            <a:gdLst/>
            <a:ahLst/>
            <a:cxnLst/>
            <a:rect r="r" b="b" t="t" l="l"/>
            <a:pathLst>
              <a:path h="2501469" w="2890352">
                <a:moveTo>
                  <a:pt x="0" y="0"/>
                </a:moveTo>
                <a:lnTo>
                  <a:pt x="2890353" y="0"/>
                </a:lnTo>
                <a:lnTo>
                  <a:pt x="2890353" y="2501468"/>
                </a:lnTo>
                <a:lnTo>
                  <a:pt x="0" y="250146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7221679">
            <a:off x="15645965" y="305160"/>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7221679">
            <a:off x="9344852" y="3882246"/>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3578320">
            <a:off x="17898049" y="-1002569"/>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false" flipV="false" rot="-3578320">
            <a:off x="17912464" y="1632645"/>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3578320">
            <a:off x="9338091" y="1188431"/>
            <a:ext cx="2904567" cy="2513771"/>
          </a:xfrm>
          <a:custGeom>
            <a:avLst/>
            <a:gdLst/>
            <a:ahLst/>
            <a:cxnLst/>
            <a:rect r="r" b="b" t="t" l="l"/>
            <a:pathLst>
              <a:path h="2513771" w="2904567">
                <a:moveTo>
                  <a:pt x="0" y="0"/>
                </a:moveTo>
                <a:lnTo>
                  <a:pt x="2904566" y="0"/>
                </a:lnTo>
                <a:lnTo>
                  <a:pt x="2904566"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0">
            <a:off x="66729" y="577857"/>
            <a:ext cx="11326754" cy="674242"/>
          </a:xfrm>
          <a:prstGeom prst="rect">
            <a:avLst/>
          </a:prstGeom>
        </p:spPr>
        <p:txBody>
          <a:bodyPr anchor="t" rtlCol="false" tIns="0" lIns="0" bIns="0" rIns="0">
            <a:spAutoFit/>
          </a:bodyPr>
          <a:lstStyle/>
          <a:p>
            <a:pPr algn="r" marL="0" indent="0" lvl="1">
              <a:lnSpc>
                <a:spcPts val="4875"/>
              </a:lnSpc>
            </a:pPr>
            <a:r>
              <a:rPr lang="en-US" b="true" sz="5299" spc="148">
                <a:solidFill>
                  <a:srgbClr val="FFFFFF"/>
                </a:solidFill>
                <a:latin typeface="Barlow SemiCondensed Bold"/>
                <a:ea typeface="Barlow SemiCondensed Bold"/>
                <a:cs typeface="Barlow SemiCondensed Bold"/>
                <a:sym typeface="Barlow SemiCondensed Bold"/>
              </a:rPr>
              <a:t>M2: ANALIZA ECONOMICO-FINANCIARĂ</a:t>
            </a:r>
          </a:p>
        </p:txBody>
      </p:sp>
      <p:sp>
        <p:nvSpPr>
          <p:cNvPr name="Freeform 18" id="18"/>
          <p:cNvSpPr/>
          <p:nvPr/>
        </p:nvSpPr>
        <p:spPr>
          <a:xfrm flipH="false" flipV="false" rot="0">
            <a:off x="311697" y="1409481"/>
            <a:ext cx="13261156" cy="8636328"/>
          </a:xfrm>
          <a:custGeom>
            <a:avLst/>
            <a:gdLst/>
            <a:ahLst/>
            <a:cxnLst/>
            <a:rect r="r" b="b" t="t" l="l"/>
            <a:pathLst>
              <a:path h="8636328" w="13261156">
                <a:moveTo>
                  <a:pt x="0" y="0"/>
                </a:moveTo>
                <a:lnTo>
                  <a:pt x="13261156" y="0"/>
                </a:lnTo>
                <a:lnTo>
                  <a:pt x="13261156" y="8636328"/>
                </a:lnTo>
                <a:lnTo>
                  <a:pt x="0" y="8636328"/>
                </a:lnTo>
                <a:lnTo>
                  <a:pt x="0" y="0"/>
                </a:lnTo>
                <a:close/>
              </a:path>
            </a:pathLst>
          </a:custGeom>
          <a:blipFill>
            <a:blip r:embed="rId15"/>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61283" y="2200354"/>
            <a:ext cx="11215913" cy="9712475"/>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27145" t="0" r="-27145" b="0"/>
              </a:stretch>
            </a:blipFill>
            <a:ln cap="sq">
              <a:noFill/>
              <a:prstDash val="solid"/>
              <a:miter/>
            </a:ln>
          </p:spPr>
        </p:sp>
      </p:grpSp>
      <p:grpSp>
        <p:nvGrpSpPr>
          <p:cNvPr name="Group 4" id="4"/>
          <p:cNvGrpSpPr/>
          <p:nvPr/>
        </p:nvGrpSpPr>
        <p:grpSpPr>
          <a:xfrm rot="0">
            <a:off x="0" y="0"/>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1104318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1576239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13398387" y="-78166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5" id="15"/>
          <p:cNvSpPr txBox="true"/>
          <p:nvPr/>
        </p:nvSpPr>
        <p:spPr>
          <a:xfrm rot="0">
            <a:off x="0" y="204778"/>
            <a:ext cx="11326754" cy="674242"/>
          </a:xfrm>
          <a:prstGeom prst="rect">
            <a:avLst/>
          </a:prstGeom>
        </p:spPr>
        <p:txBody>
          <a:bodyPr anchor="t" rtlCol="false" tIns="0" lIns="0" bIns="0" rIns="0">
            <a:spAutoFit/>
          </a:bodyPr>
          <a:lstStyle/>
          <a:p>
            <a:pPr algn="r"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M2: ANALIZA ECONOMICO-FINANCIARĂ</a:t>
            </a:r>
          </a:p>
        </p:txBody>
      </p:sp>
      <p:sp>
        <p:nvSpPr>
          <p:cNvPr name="Freeform 16" id="16"/>
          <p:cNvSpPr/>
          <p:nvPr/>
        </p:nvSpPr>
        <p:spPr>
          <a:xfrm flipH="false" flipV="false" rot="0">
            <a:off x="880363" y="1252099"/>
            <a:ext cx="10162881" cy="8837288"/>
          </a:xfrm>
          <a:custGeom>
            <a:avLst/>
            <a:gdLst/>
            <a:ahLst/>
            <a:cxnLst/>
            <a:rect r="r" b="b" t="t" l="l"/>
            <a:pathLst>
              <a:path h="8837288" w="10162881">
                <a:moveTo>
                  <a:pt x="0" y="0"/>
                </a:moveTo>
                <a:lnTo>
                  <a:pt x="10162881" y="0"/>
                </a:lnTo>
                <a:lnTo>
                  <a:pt x="10162881" y="8837288"/>
                </a:lnTo>
                <a:lnTo>
                  <a:pt x="0" y="8837288"/>
                </a:lnTo>
                <a:lnTo>
                  <a:pt x="0" y="0"/>
                </a:lnTo>
                <a:close/>
              </a:path>
            </a:pathLst>
          </a:custGeom>
          <a:blipFill>
            <a:blip r:embed="rId17"/>
            <a:stretch>
              <a:fillRect l="0" t="0" r="0" b="0"/>
            </a:stretch>
          </a:blipFill>
        </p:spPr>
      </p:sp>
      <p:sp>
        <p:nvSpPr>
          <p:cNvPr name="TextBox 17" id="17"/>
          <p:cNvSpPr txBox="true"/>
          <p:nvPr/>
        </p:nvSpPr>
        <p:spPr>
          <a:xfrm rot="0">
            <a:off x="-376344" y="974270"/>
            <a:ext cx="5213664" cy="870967"/>
          </a:xfrm>
          <a:prstGeom prst="rect">
            <a:avLst/>
          </a:prstGeom>
        </p:spPr>
        <p:txBody>
          <a:bodyPr anchor="t" rtlCol="false" tIns="0" lIns="0" bIns="0" rIns="0">
            <a:spAutoFit/>
          </a:bodyPr>
          <a:lstStyle/>
          <a:p>
            <a:pPr algn="ctr">
              <a:lnSpc>
                <a:spcPts val="3312"/>
              </a:lnSpc>
            </a:pPr>
            <a:r>
              <a:rPr lang="en-US" b="true" sz="3600" spc="100">
                <a:solidFill>
                  <a:srgbClr val="4F6A92"/>
                </a:solidFill>
                <a:latin typeface="Barlow SemiCondensed Bold"/>
                <a:ea typeface="Barlow SemiCondensed Bold"/>
                <a:cs typeface="Barlow SemiCondensed Bold"/>
                <a:sym typeface="Barlow SemiCondensed Bold"/>
              </a:rPr>
              <a:t>Exemplul 10 - </a:t>
            </a:r>
          </a:p>
          <a:p>
            <a:pPr algn="ctr" marL="0" indent="0" lvl="1">
              <a:lnSpc>
                <a:spcPts val="3312"/>
              </a:lnSpc>
            </a:pPr>
            <a:r>
              <a:rPr lang="en-US" b="true" sz="3600" spc="100">
                <a:solidFill>
                  <a:srgbClr val="4F6A92"/>
                </a:solidFill>
                <a:latin typeface="Barlow SemiCondensed Bold"/>
                <a:ea typeface="Barlow SemiCondensed Bold"/>
                <a:cs typeface="Barlow SemiCondensed Bold"/>
                <a:sym typeface="Barlow SemiCondensed Bold"/>
              </a:rPr>
              <a:t>Repere metodologice </a:t>
            </a:r>
          </a:p>
        </p:txBody>
      </p:sp>
    </p:spTree>
  </p:cSld>
  <p:clrMapOvr>
    <a:masterClrMapping/>
  </p:clrMapOvr>
  <p:transition spd="fast">
    <p:fad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4F6A92"/>
        </a:solidFill>
      </p:bgPr>
    </p:bg>
    <p:spTree>
      <p:nvGrpSpPr>
        <p:cNvPr id="1" name=""/>
        <p:cNvGrpSpPr/>
        <p:nvPr/>
      </p:nvGrpSpPr>
      <p:grpSpPr>
        <a:xfrm>
          <a:off x="0" y="0"/>
          <a:ext cx="0" cy="0"/>
          <a:chOff x="0" y="0"/>
          <a:chExt cx="0" cy="0"/>
        </a:xfrm>
      </p:grpSpPr>
      <p:grpSp>
        <p:nvGrpSpPr>
          <p:cNvPr name="Group 2" id="2"/>
          <p:cNvGrpSpPr/>
          <p:nvPr/>
        </p:nvGrpSpPr>
        <p:grpSpPr>
          <a:xfrm rot="0">
            <a:off x="14214484" y="446880"/>
            <a:ext cx="4929839" cy="4269018"/>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46" t="0" r="-14946" b="0"/>
              </a:stretch>
            </a:blipFill>
            <a:ln cap="sq">
              <a:noFill/>
              <a:prstDash val="solid"/>
              <a:miter/>
            </a:ln>
          </p:spPr>
        </p:sp>
      </p:grpSp>
      <p:grpSp>
        <p:nvGrpSpPr>
          <p:cNvPr name="Group 4" id="4"/>
          <p:cNvGrpSpPr/>
          <p:nvPr/>
        </p:nvGrpSpPr>
        <p:grpSpPr>
          <a:xfrm rot="0">
            <a:off x="10286702" y="-1687629"/>
            <a:ext cx="4929839" cy="4269018"/>
            <a:chOff x="0" y="0"/>
            <a:chExt cx="4282440" cy="3708400"/>
          </a:xfrm>
        </p:grpSpPr>
        <p:sp>
          <p:nvSpPr>
            <p:cNvPr name="Freeform 5" id="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14987" t="0" r="-14987" b="0"/>
              </a:stretch>
            </a:blipFill>
            <a:ln cap="sq">
              <a:noFill/>
              <a:prstDash val="solid"/>
              <a:miter/>
            </a:ln>
          </p:spPr>
        </p:sp>
      </p:grpSp>
      <p:grpSp>
        <p:nvGrpSpPr>
          <p:cNvPr name="Group 6" id="6"/>
          <p:cNvGrpSpPr/>
          <p:nvPr/>
        </p:nvGrpSpPr>
        <p:grpSpPr>
          <a:xfrm rot="0">
            <a:off x="10286702" y="2754504"/>
            <a:ext cx="4929839" cy="4269018"/>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4946" t="0" r="-14946" b="0"/>
              </a:stretch>
            </a:blipFill>
            <a:ln cap="sq">
              <a:noFill/>
              <a:prstDash val="solid"/>
              <a:miter/>
            </a:ln>
          </p:spPr>
        </p:sp>
      </p:grpSp>
      <p:grpSp>
        <p:nvGrpSpPr>
          <p:cNvPr name="Group 8" id="8"/>
          <p:cNvGrpSpPr/>
          <p:nvPr/>
        </p:nvGrpSpPr>
        <p:grpSpPr>
          <a:xfrm rot="0">
            <a:off x="14214484" y="4989282"/>
            <a:ext cx="4929839" cy="4269018"/>
            <a:chOff x="0" y="0"/>
            <a:chExt cx="4282440" cy="3708400"/>
          </a:xfrm>
        </p:grpSpPr>
        <p:sp>
          <p:nvSpPr>
            <p:cNvPr name="Freeform 9" id="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0" t="-36663" r="0" b="-36663"/>
              </a:stretch>
            </a:blipFill>
            <a:ln cap="sq">
              <a:noFill/>
              <a:prstDash val="solid"/>
              <a:miter/>
            </a:ln>
          </p:spPr>
        </p:sp>
      </p:grpSp>
      <p:grpSp>
        <p:nvGrpSpPr>
          <p:cNvPr name="Group 10" id="10"/>
          <p:cNvGrpSpPr/>
          <p:nvPr/>
        </p:nvGrpSpPr>
        <p:grpSpPr>
          <a:xfrm rot="0">
            <a:off x="10286702" y="7194973"/>
            <a:ext cx="4929839" cy="4269018"/>
            <a:chOff x="0" y="0"/>
            <a:chExt cx="4282440" cy="3708400"/>
          </a:xfrm>
        </p:grpSpPr>
        <p:sp>
          <p:nvSpPr>
            <p:cNvPr name="Freeform 11" id="11"/>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6"/>
              <a:stretch>
                <a:fillRect l="-37691" t="0" r="-37691" b="0"/>
              </a:stretch>
            </a:blipFill>
            <a:ln cap="sq">
              <a:noFill/>
              <a:prstDash val="solid"/>
              <a:miter/>
            </a:ln>
          </p:spPr>
        </p:sp>
      </p:grpSp>
      <p:sp>
        <p:nvSpPr>
          <p:cNvPr name="Freeform 12" id="12"/>
          <p:cNvSpPr/>
          <p:nvPr/>
        </p:nvSpPr>
        <p:spPr>
          <a:xfrm flipH="false" flipV="false" rot="7221679">
            <a:off x="17141079" y="7760486"/>
            <a:ext cx="2600981" cy="2251031"/>
          </a:xfrm>
          <a:custGeom>
            <a:avLst/>
            <a:gdLst/>
            <a:ahLst/>
            <a:cxnLst/>
            <a:rect r="r" b="b" t="t" l="l"/>
            <a:pathLst>
              <a:path h="2251031" w="2600981">
                <a:moveTo>
                  <a:pt x="0" y="0"/>
                </a:moveTo>
                <a:lnTo>
                  <a:pt x="2600981" y="0"/>
                </a:lnTo>
                <a:lnTo>
                  <a:pt x="2600981" y="2251031"/>
                </a:lnTo>
                <a:lnTo>
                  <a:pt x="0" y="22510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3578320">
            <a:off x="15057775" y="8868815"/>
            <a:ext cx="2606369" cy="2255694"/>
          </a:xfrm>
          <a:custGeom>
            <a:avLst/>
            <a:gdLst/>
            <a:ahLst/>
            <a:cxnLst/>
            <a:rect r="r" b="b" t="t" l="l"/>
            <a:pathLst>
              <a:path h="2255694" w="2606369">
                <a:moveTo>
                  <a:pt x="0" y="0"/>
                </a:moveTo>
                <a:lnTo>
                  <a:pt x="2606369" y="0"/>
                </a:lnTo>
                <a:lnTo>
                  <a:pt x="2606369" y="2255694"/>
                </a:lnTo>
                <a:lnTo>
                  <a:pt x="0" y="225569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7221679">
            <a:off x="7700791" y="416239"/>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3578320">
            <a:off x="9952875" y="-891489"/>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3578320">
            <a:off x="9967290" y="1743724"/>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07065" y="960433"/>
            <a:ext cx="7514289" cy="1293367"/>
          </a:xfrm>
          <a:prstGeom prst="rect">
            <a:avLst/>
          </a:prstGeom>
        </p:spPr>
        <p:txBody>
          <a:bodyPr anchor="t" rtlCol="false" tIns="0" lIns="0" bIns="0" rIns="0">
            <a:spAutoFit/>
          </a:bodyPr>
          <a:lstStyle/>
          <a:p>
            <a:pPr algn="ctr">
              <a:lnSpc>
                <a:spcPts val="4875"/>
              </a:lnSpc>
            </a:pPr>
            <a:r>
              <a:rPr lang="en-US" b="true" sz="5299" spc="148">
                <a:solidFill>
                  <a:srgbClr val="FFFFFF"/>
                </a:solidFill>
                <a:latin typeface="Barlow SemiCondensed Bold"/>
                <a:ea typeface="Barlow SemiCondensed Bold"/>
                <a:cs typeface="Barlow SemiCondensed Bold"/>
                <a:sym typeface="Barlow SemiCondensed Bold"/>
              </a:rPr>
              <a:t>M2: ANALIZA </a:t>
            </a:r>
          </a:p>
          <a:p>
            <a:pPr algn="ctr" marL="0" indent="0" lvl="1">
              <a:lnSpc>
                <a:spcPts val="4875"/>
              </a:lnSpc>
            </a:pPr>
            <a:r>
              <a:rPr lang="en-US" b="true" sz="5299" spc="148">
                <a:solidFill>
                  <a:srgbClr val="FFFFFF"/>
                </a:solidFill>
                <a:latin typeface="Barlow SemiCondensed Bold"/>
                <a:ea typeface="Barlow SemiCondensed Bold"/>
                <a:cs typeface="Barlow SemiCondensed Bold"/>
                <a:sym typeface="Barlow SemiCondensed Bold"/>
              </a:rPr>
              <a:t>ECONOMICO-FINANCIARĂ</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F6A92"/>
        </a:solidFill>
      </p:bgPr>
    </p:bg>
    <p:spTree>
      <p:nvGrpSpPr>
        <p:cNvPr id="1" name=""/>
        <p:cNvGrpSpPr/>
        <p:nvPr/>
      </p:nvGrpSpPr>
      <p:grpSpPr>
        <a:xfrm>
          <a:off x="0" y="0"/>
          <a:ext cx="0" cy="0"/>
          <a:chOff x="0" y="0"/>
          <a:chExt cx="0" cy="0"/>
        </a:xfrm>
      </p:grpSpPr>
      <p:grpSp>
        <p:nvGrpSpPr>
          <p:cNvPr name="Group 2" id="2"/>
          <p:cNvGrpSpPr/>
          <p:nvPr/>
        </p:nvGrpSpPr>
        <p:grpSpPr>
          <a:xfrm rot="0">
            <a:off x="14444582" y="-571968"/>
            <a:ext cx="4929839" cy="4269018"/>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46" t="0" r="-14946" b="0"/>
              </a:stretch>
            </a:blipFill>
            <a:ln cap="sq">
              <a:noFill/>
              <a:prstDash val="solid"/>
              <a:miter/>
            </a:ln>
          </p:spPr>
        </p:sp>
      </p:grpSp>
      <p:grpSp>
        <p:nvGrpSpPr>
          <p:cNvPr name="Group 4" id="4"/>
          <p:cNvGrpSpPr/>
          <p:nvPr/>
        </p:nvGrpSpPr>
        <p:grpSpPr>
          <a:xfrm rot="0">
            <a:off x="10516801" y="-2706477"/>
            <a:ext cx="4929839" cy="4269018"/>
            <a:chOff x="0" y="0"/>
            <a:chExt cx="4282440" cy="3708400"/>
          </a:xfrm>
        </p:grpSpPr>
        <p:sp>
          <p:nvSpPr>
            <p:cNvPr name="Freeform 5" id="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14987" t="0" r="-14987" b="0"/>
              </a:stretch>
            </a:blipFill>
            <a:ln cap="sq">
              <a:noFill/>
              <a:prstDash val="solid"/>
              <a:miter/>
            </a:ln>
          </p:spPr>
        </p:sp>
      </p:grpSp>
      <p:grpSp>
        <p:nvGrpSpPr>
          <p:cNvPr name="Group 6" id="6"/>
          <p:cNvGrpSpPr/>
          <p:nvPr/>
        </p:nvGrpSpPr>
        <p:grpSpPr>
          <a:xfrm rot="0">
            <a:off x="14578257" y="3870165"/>
            <a:ext cx="4929839" cy="4269018"/>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4946" t="0" r="-14946" b="0"/>
              </a:stretch>
            </a:blipFill>
            <a:ln cap="sq">
              <a:noFill/>
              <a:prstDash val="solid"/>
              <a:miter/>
            </a:ln>
          </p:spPr>
        </p:sp>
      </p:grpSp>
      <p:grpSp>
        <p:nvGrpSpPr>
          <p:cNvPr name="Group 8" id="8"/>
          <p:cNvGrpSpPr/>
          <p:nvPr/>
        </p:nvGrpSpPr>
        <p:grpSpPr>
          <a:xfrm rot="0">
            <a:off x="10516801" y="6176124"/>
            <a:ext cx="4929839" cy="4269018"/>
            <a:chOff x="0" y="0"/>
            <a:chExt cx="4282440" cy="3708400"/>
          </a:xfrm>
        </p:grpSpPr>
        <p:sp>
          <p:nvSpPr>
            <p:cNvPr name="Freeform 9" id="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37691" t="0" r="-37691" b="0"/>
              </a:stretch>
            </a:blipFill>
            <a:ln cap="sq">
              <a:noFill/>
              <a:prstDash val="solid"/>
              <a:miter/>
            </a:ln>
          </p:spPr>
        </p:sp>
      </p:grpSp>
      <p:sp>
        <p:nvSpPr>
          <p:cNvPr name="Freeform 10" id="10"/>
          <p:cNvSpPr/>
          <p:nvPr/>
        </p:nvSpPr>
        <p:spPr>
          <a:xfrm flipH="false" flipV="false" rot="7221679">
            <a:off x="17371177" y="6741637"/>
            <a:ext cx="2600981" cy="2251031"/>
          </a:xfrm>
          <a:custGeom>
            <a:avLst/>
            <a:gdLst/>
            <a:ahLst/>
            <a:cxnLst/>
            <a:rect r="r" b="b" t="t" l="l"/>
            <a:pathLst>
              <a:path h="2251031" w="2600981">
                <a:moveTo>
                  <a:pt x="0" y="0"/>
                </a:moveTo>
                <a:lnTo>
                  <a:pt x="2600982" y="0"/>
                </a:lnTo>
                <a:lnTo>
                  <a:pt x="2600982" y="2251032"/>
                </a:lnTo>
                <a:lnTo>
                  <a:pt x="0" y="22510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3578320">
            <a:off x="15287874" y="7849966"/>
            <a:ext cx="2606369" cy="2255694"/>
          </a:xfrm>
          <a:custGeom>
            <a:avLst/>
            <a:gdLst/>
            <a:ahLst/>
            <a:cxnLst/>
            <a:rect r="r" b="b" t="t" l="l"/>
            <a:pathLst>
              <a:path h="2255694" w="2606369">
                <a:moveTo>
                  <a:pt x="0" y="0"/>
                </a:moveTo>
                <a:lnTo>
                  <a:pt x="2606369" y="0"/>
                </a:lnTo>
                <a:lnTo>
                  <a:pt x="2606369" y="2255694"/>
                </a:lnTo>
                <a:lnTo>
                  <a:pt x="0" y="225569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7221679">
            <a:off x="7930890" y="-602609"/>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3578320">
            <a:off x="10182974" y="-191033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3578320">
            <a:off x="10197389" y="724875"/>
            <a:ext cx="2904567" cy="2513771"/>
          </a:xfrm>
          <a:custGeom>
            <a:avLst/>
            <a:gdLst/>
            <a:ahLst/>
            <a:cxnLst/>
            <a:rect r="r" b="b" t="t" l="l"/>
            <a:pathLst>
              <a:path h="2513771" w="2904567">
                <a:moveTo>
                  <a:pt x="0" y="0"/>
                </a:moveTo>
                <a:lnTo>
                  <a:pt x="2904566" y="0"/>
                </a:lnTo>
                <a:lnTo>
                  <a:pt x="2904566" y="2513771"/>
                </a:lnTo>
                <a:lnTo>
                  <a:pt x="0" y="251377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5" id="15"/>
          <p:cNvGrpSpPr/>
          <p:nvPr/>
        </p:nvGrpSpPr>
        <p:grpSpPr>
          <a:xfrm rot="0">
            <a:off x="10474257" y="1717235"/>
            <a:ext cx="4972384" cy="4305860"/>
            <a:chOff x="0" y="0"/>
            <a:chExt cx="4282440" cy="3708400"/>
          </a:xfrm>
        </p:grpSpPr>
        <p:sp>
          <p:nvSpPr>
            <p:cNvPr name="Freeform 16" id="1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2"/>
              <a:stretch>
                <a:fillRect l="0" t="-36663" r="0" b="-36663"/>
              </a:stretch>
            </a:blipFill>
            <a:ln cap="sq">
              <a:noFill/>
              <a:prstDash val="solid"/>
              <a:miter/>
            </a:ln>
          </p:spPr>
        </p:sp>
      </p:grpSp>
      <p:sp>
        <p:nvSpPr>
          <p:cNvPr name="TextBox 17" id="17"/>
          <p:cNvSpPr txBox="true"/>
          <p:nvPr/>
        </p:nvSpPr>
        <p:spPr>
          <a:xfrm rot="0">
            <a:off x="369910" y="2393304"/>
            <a:ext cx="10104347" cy="6433185"/>
          </a:xfrm>
          <a:prstGeom prst="rect">
            <a:avLst/>
          </a:prstGeom>
        </p:spPr>
        <p:txBody>
          <a:bodyPr anchor="t" rtlCol="false" tIns="0" lIns="0" bIns="0" rIns="0">
            <a:spAutoFit/>
          </a:bodyPr>
          <a:lstStyle/>
          <a:p>
            <a:pPr algn="ctr">
              <a:lnSpc>
                <a:spcPts val="5039"/>
              </a:lnSpc>
              <a:spcBef>
                <a:spcPct val="0"/>
              </a:spcBef>
            </a:pPr>
            <a:r>
              <a:rPr lang="en-US" sz="3599">
                <a:solidFill>
                  <a:srgbClr val="FFFFFF"/>
                </a:solidFill>
                <a:latin typeface="Times New Roman"/>
                <a:ea typeface="Times New Roman"/>
                <a:cs typeface="Times New Roman"/>
                <a:sym typeface="Times New Roman"/>
              </a:rPr>
              <a:t>În învățământul profesional și tehnic (IPT), pregătirea de specialitate se realizează în sistem modular și se bazează pe Standardul de Pregătire Profesională (SPP) al calificării pe care elevul o dobândește la absolvirea cursurilor. În Standardul de Pregătire Profesională sunt prevăzute rezultatele învățării în termeni de cunoștințe, abilități și atitudini. Aceste rezultate sunt grupate în unități de rezultate ale învățării, fiecare unitate corespunzând unui modul de pregătire.</a:t>
            </a:r>
          </a:p>
        </p:txBody>
      </p:sp>
    </p:spTree>
  </p:cSld>
  <p:clrMapOvr>
    <a:masterClrMapping/>
  </p:clrMapOvr>
  <p:transition spd="fast">
    <p:fade/>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97956" y="-761551"/>
            <a:ext cx="6742124" cy="5838376"/>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87" t="0" r="-14987" b="0"/>
              </a:stretch>
            </a:blipFill>
            <a:ln cap="sq">
              <a:noFill/>
              <a:prstDash val="solid"/>
              <a:miter/>
            </a:ln>
          </p:spPr>
        </p:sp>
      </p:grpSp>
      <p:grpSp>
        <p:nvGrpSpPr>
          <p:cNvPr name="Group 4" id="4"/>
          <p:cNvGrpSpPr/>
          <p:nvPr/>
        </p:nvGrpSpPr>
        <p:grpSpPr>
          <a:xfrm rot="0">
            <a:off x="2497956" y="5389840"/>
            <a:ext cx="6742124" cy="5838376"/>
            <a:chOff x="0" y="0"/>
            <a:chExt cx="4282440" cy="3708400"/>
          </a:xfrm>
        </p:grpSpPr>
        <p:sp>
          <p:nvSpPr>
            <p:cNvPr name="Freeform 5" id="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0" t="-36501" r="0" b="-36501"/>
              </a:stretch>
            </a:blipFill>
            <a:ln cap="sq">
              <a:noFill/>
              <a:prstDash val="solid"/>
              <a:miter/>
            </a:ln>
          </p:spPr>
        </p:sp>
      </p:grpSp>
      <p:grpSp>
        <p:nvGrpSpPr>
          <p:cNvPr name="Group 6" id="6"/>
          <p:cNvGrpSpPr/>
          <p:nvPr/>
        </p:nvGrpSpPr>
        <p:grpSpPr>
          <a:xfrm rot="0">
            <a:off x="-2715706" y="2327777"/>
            <a:ext cx="6742124" cy="5838376"/>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9554" t="0" r="-19554" b="0"/>
              </a:stretch>
            </a:blipFill>
            <a:ln cap="sq">
              <a:noFill/>
              <a:prstDash val="solid"/>
              <a:miter/>
            </a:ln>
          </p:spPr>
        </p:sp>
      </p:grpSp>
      <p:sp>
        <p:nvSpPr>
          <p:cNvPr name="Freeform 8" id="8"/>
          <p:cNvSpPr/>
          <p:nvPr/>
        </p:nvSpPr>
        <p:spPr>
          <a:xfrm flipH="false" flipV="false" rot="7221679">
            <a:off x="-87955" y="8370039"/>
            <a:ext cx="2898563" cy="2508574"/>
          </a:xfrm>
          <a:custGeom>
            <a:avLst/>
            <a:gdLst/>
            <a:ahLst/>
            <a:cxnLst/>
            <a:rect r="r" b="b" t="t" l="l"/>
            <a:pathLst>
              <a:path h="2508574" w="2898563">
                <a:moveTo>
                  <a:pt x="0" y="0"/>
                </a:moveTo>
                <a:lnTo>
                  <a:pt x="2898562" y="0"/>
                </a:lnTo>
                <a:lnTo>
                  <a:pt x="2898562" y="2508574"/>
                </a:lnTo>
                <a:lnTo>
                  <a:pt x="0" y="2508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242648" y="-420709"/>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3578320">
            <a:off x="2164129" y="7062311"/>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3578320">
            <a:off x="2009436" y="-1728437"/>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3578320">
            <a:off x="2178543" y="9697524"/>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3578320">
            <a:off x="2023851" y="906776"/>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9432898" y="0"/>
            <a:ext cx="8163058" cy="10131067"/>
          </a:xfrm>
          <a:custGeom>
            <a:avLst/>
            <a:gdLst/>
            <a:ahLst/>
            <a:cxnLst/>
            <a:rect r="r" b="b" t="t" l="l"/>
            <a:pathLst>
              <a:path h="10131067" w="8163058">
                <a:moveTo>
                  <a:pt x="0" y="0"/>
                </a:moveTo>
                <a:lnTo>
                  <a:pt x="8163058" y="0"/>
                </a:lnTo>
                <a:lnTo>
                  <a:pt x="8163058" y="10131067"/>
                </a:lnTo>
                <a:lnTo>
                  <a:pt x="0" y="10131067"/>
                </a:lnTo>
                <a:lnTo>
                  <a:pt x="0" y="0"/>
                </a:lnTo>
                <a:close/>
              </a:path>
            </a:pathLst>
          </a:custGeom>
          <a:blipFill>
            <a:blip r:embed="rId11"/>
            <a:stretch>
              <a:fillRect l="0" t="-1348" r="0" b="-1348"/>
            </a:stretch>
          </a:blipFill>
        </p:spPr>
      </p:sp>
    </p:spTree>
  </p:cSld>
  <p:clrMapOvr>
    <a:masterClrMapping/>
  </p:clrMapOvr>
  <p:transition spd="fast">
    <p:fade/>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7221679">
            <a:off x="1605673" y="-674955"/>
            <a:ext cx="2898563" cy="2508574"/>
          </a:xfrm>
          <a:custGeom>
            <a:avLst/>
            <a:gdLst/>
            <a:ahLst/>
            <a:cxnLst/>
            <a:rect r="r" b="b" t="t" l="l"/>
            <a:pathLst>
              <a:path h="2508574" w="2898563">
                <a:moveTo>
                  <a:pt x="0" y="0"/>
                </a:moveTo>
                <a:lnTo>
                  <a:pt x="2898562" y="0"/>
                </a:lnTo>
                <a:lnTo>
                  <a:pt x="2898562" y="2508574"/>
                </a:lnTo>
                <a:lnTo>
                  <a:pt x="0" y="25085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578320">
            <a:off x="-715984" y="560179"/>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578320">
            <a:off x="16601920" y="8001415"/>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0" y="1471003"/>
            <a:ext cx="18288000" cy="7703820"/>
          </a:xfrm>
          <a:custGeom>
            <a:avLst/>
            <a:gdLst/>
            <a:ahLst/>
            <a:cxnLst/>
            <a:rect r="r" b="b" t="t" l="l"/>
            <a:pathLst>
              <a:path h="7703820" w="18288000">
                <a:moveTo>
                  <a:pt x="0" y="0"/>
                </a:moveTo>
                <a:lnTo>
                  <a:pt x="18288000" y="0"/>
                </a:lnTo>
                <a:lnTo>
                  <a:pt x="18288000" y="7703820"/>
                </a:lnTo>
                <a:lnTo>
                  <a:pt x="0" y="7703820"/>
                </a:lnTo>
                <a:lnTo>
                  <a:pt x="0" y="0"/>
                </a:lnTo>
                <a:close/>
              </a:path>
            </a:pathLst>
          </a:custGeom>
          <a:blipFill>
            <a:blip r:embed="rId8"/>
            <a:stretch>
              <a:fillRect l="0" t="0" r="0" b="0"/>
            </a:stretch>
          </a:blipFill>
        </p:spPr>
      </p:sp>
      <p:sp>
        <p:nvSpPr>
          <p:cNvPr name="TextBox 6" id="6"/>
          <p:cNvSpPr txBox="true"/>
          <p:nvPr/>
        </p:nvSpPr>
        <p:spPr>
          <a:xfrm rot="0">
            <a:off x="952781" y="8140057"/>
            <a:ext cx="4927290" cy="458500"/>
          </a:xfrm>
          <a:prstGeom prst="rect">
            <a:avLst/>
          </a:prstGeom>
        </p:spPr>
        <p:txBody>
          <a:bodyPr anchor="t" rtlCol="false" tIns="0" lIns="0" bIns="0" rIns="0">
            <a:spAutoFit/>
          </a:bodyPr>
          <a:lstStyle/>
          <a:p>
            <a:pPr algn="ctr">
              <a:lnSpc>
                <a:spcPts val="3340"/>
              </a:lnSpc>
            </a:pPr>
            <a:r>
              <a:rPr lang="en-US" sz="3480" b="true">
                <a:solidFill>
                  <a:srgbClr val="FFFFFF"/>
                </a:solidFill>
                <a:latin typeface="Barlow SemiCondensed Bold"/>
                <a:ea typeface="Barlow SemiCondensed Bold"/>
                <a:cs typeface="Barlow SemiCondensed Bold"/>
                <a:sym typeface="Barlow SemiCondensed Bold"/>
              </a:rPr>
              <a:t>Hannah Morales</a:t>
            </a:r>
          </a:p>
        </p:txBody>
      </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745618" y="2363628"/>
            <a:ext cx="11027365" cy="9549201"/>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27145" t="0" r="-27145" b="0"/>
              </a:stretch>
            </a:blipFill>
            <a:ln cap="sq">
              <a:noFill/>
              <a:prstDash val="solid"/>
              <a:miter/>
            </a:ln>
          </p:spPr>
        </p:sp>
      </p:grpSp>
      <p:grpSp>
        <p:nvGrpSpPr>
          <p:cNvPr name="Group 4" id="4"/>
          <p:cNvGrpSpPr/>
          <p:nvPr/>
        </p:nvGrpSpPr>
        <p:grpSpPr>
          <a:xfrm rot="0">
            <a:off x="-259019" y="-710638"/>
            <a:ext cx="11923607" cy="2454856"/>
            <a:chOff x="0" y="0"/>
            <a:chExt cx="3140374" cy="646547"/>
          </a:xfrm>
        </p:grpSpPr>
        <p:sp>
          <p:nvSpPr>
            <p:cNvPr name="Freeform 5" id="5"/>
            <p:cNvSpPr/>
            <p:nvPr/>
          </p:nvSpPr>
          <p:spPr>
            <a:xfrm flipH="false" flipV="false" rot="0">
              <a:off x="0" y="0"/>
              <a:ext cx="3140374" cy="646547"/>
            </a:xfrm>
            <a:custGeom>
              <a:avLst/>
              <a:gdLst/>
              <a:ahLst/>
              <a:cxnLst/>
              <a:rect r="r" b="b" t="t" l="l"/>
              <a:pathLst>
                <a:path h="646547" w="3140374">
                  <a:moveTo>
                    <a:pt x="2937174" y="0"/>
                  </a:moveTo>
                  <a:lnTo>
                    <a:pt x="0" y="0"/>
                  </a:lnTo>
                  <a:lnTo>
                    <a:pt x="0" y="646547"/>
                  </a:lnTo>
                  <a:lnTo>
                    <a:pt x="2937174" y="646547"/>
                  </a:lnTo>
                  <a:lnTo>
                    <a:pt x="3140374" y="323273"/>
                  </a:lnTo>
                  <a:lnTo>
                    <a:pt x="2937174" y="0"/>
                  </a:lnTo>
                  <a:close/>
                </a:path>
              </a:pathLst>
            </a:custGeom>
            <a:solidFill>
              <a:srgbClr val="AECCE7"/>
            </a:solidFill>
          </p:spPr>
        </p:sp>
        <p:sp>
          <p:nvSpPr>
            <p:cNvPr name="TextBox 6" id="6"/>
            <p:cNvSpPr txBox="true"/>
            <p:nvPr/>
          </p:nvSpPr>
          <p:spPr>
            <a:xfrm>
              <a:off x="0" y="-38100"/>
              <a:ext cx="3026074" cy="684647"/>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7221679">
            <a:off x="1104318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7221679">
            <a:off x="15762394" y="489931"/>
            <a:ext cx="2898563" cy="2508574"/>
          </a:xfrm>
          <a:custGeom>
            <a:avLst/>
            <a:gdLst/>
            <a:ahLst/>
            <a:cxnLst/>
            <a:rect r="r" b="b" t="t" l="l"/>
            <a:pathLst>
              <a:path h="2508574" w="2898563">
                <a:moveTo>
                  <a:pt x="0" y="0"/>
                </a:moveTo>
                <a:lnTo>
                  <a:pt x="2898562" y="0"/>
                </a:lnTo>
                <a:lnTo>
                  <a:pt x="2898562" y="2508575"/>
                </a:lnTo>
                <a:lnTo>
                  <a:pt x="0" y="25085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14269575" y="8976744"/>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1043941" y="3176720"/>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13398387" y="188361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578320">
            <a:off x="13398387" y="-781662"/>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3578320">
            <a:off x="1653126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3578320">
            <a:off x="9941200" y="7541493"/>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0" y="0"/>
            <a:ext cx="13716000" cy="10287000"/>
          </a:xfrm>
          <a:custGeom>
            <a:avLst/>
            <a:gdLst/>
            <a:ahLst/>
            <a:cxnLst/>
            <a:rect r="r" b="b" t="t" l="l"/>
            <a:pathLst>
              <a:path h="10287000" w="13716000">
                <a:moveTo>
                  <a:pt x="0" y="0"/>
                </a:moveTo>
                <a:lnTo>
                  <a:pt x="13716000" y="0"/>
                </a:lnTo>
                <a:lnTo>
                  <a:pt x="13716000" y="10287000"/>
                </a:lnTo>
                <a:lnTo>
                  <a:pt x="0" y="10287000"/>
                </a:lnTo>
                <a:lnTo>
                  <a:pt x="0" y="0"/>
                </a:lnTo>
                <a:close/>
              </a:path>
            </a:pathLst>
          </a:custGeom>
          <a:blipFill>
            <a:blip r:embed="rId17"/>
            <a:stretch>
              <a:fillRect l="0" t="0" r="0" b="0"/>
            </a:stretch>
          </a:blipFill>
        </p:spPr>
      </p:sp>
      <p:sp>
        <p:nvSpPr>
          <p:cNvPr name="Freeform 16" id="16"/>
          <p:cNvSpPr/>
          <p:nvPr/>
        </p:nvSpPr>
        <p:spPr>
          <a:xfrm flipH="false" flipV="false" rot="1392724">
            <a:off x="11929239" y="370609"/>
            <a:ext cx="2565626" cy="3335314"/>
          </a:xfrm>
          <a:custGeom>
            <a:avLst/>
            <a:gdLst/>
            <a:ahLst/>
            <a:cxnLst/>
            <a:rect r="r" b="b" t="t" l="l"/>
            <a:pathLst>
              <a:path h="3335314" w="2565626">
                <a:moveTo>
                  <a:pt x="0" y="0"/>
                </a:moveTo>
                <a:lnTo>
                  <a:pt x="2565626" y="0"/>
                </a:lnTo>
                <a:lnTo>
                  <a:pt x="2565626" y="3335314"/>
                </a:lnTo>
                <a:lnTo>
                  <a:pt x="0" y="3335314"/>
                </a:lnTo>
                <a:lnTo>
                  <a:pt x="0" y="0"/>
                </a:lnTo>
                <a:close/>
              </a:path>
            </a:pathLst>
          </a:custGeom>
          <a:blipFill>
            <a:blip r:embed="rId18"/>
            <a:stretch>
              <a:fillRect l="0" t="0" r="0" b="0"/>
            </a:stretch>
          </a:blipFill>
        </p:spPr>
      </p:sp>
      <p:sp>
        <p:nvSpPr>
          <p:cNvPr name="Freeform 17" id="17"/>
          <p:cNvSpPr/>
          <p:nvPr/>
        </p:nvSpPr>
        <p:spPr>
          <a:xfrm flipH="false" flipV="false" rot="1842611">
            <a:off x="13099466" y="3530156"/>
            <a:ext cx="2836700" cy="3649846"/>
          </a:xfrm>
          <a:custGeom>
            <a:avLst/>
            <a:gdLst/>
            <a:ahLst/>
            <a:cxnLst/>
            <a:rect r="r" b="b" t="t" l="l"/>
            <a:pathLst>
              <a:path h="3649846" w="2836700">
                <a:moveTo>
                  <a:pt x="0" y="0"/>
                </a:moveTo>
                <a:lnTo>
                  <a:pt x="2836700" y="0"/>
                </a:lnTo>
                <a:lnTo>
                  <a:pt x="2836700" y="3649846"/>
                </a:lnTo>
                <a:lnTo>
                  <a:pt x="0" y="3649846"/>
                </a:lnTo>
                <a:lnTo>
                  <a:pt x="0" y="0"/>
                </a:lnTo>
                <a:close/>
              </a:path>
            </a:pathLst>
          </a:custGeom>
          <a:blipFill>
            <a:blip r:embed="rId19"/>
            <a:stretch>
              <a:fillRect l="0" t="0" r="0" b="0"/>
            </a:stretch>
          </a:blipFill>
        </p:spPr>
      </p:sp>
      <p:sp>
        <p:nvSpPr>
          <p:cNvPr name="Freeform 18" id="18"/>
          <p:cNvSpPr/>
          <p:nvPr/>
        </p:nvSpPr>
        <p:spPr>
          <a:xfrm flipH="false" flipV="false" rot="0">
            <a:off x="10677656" y="7924648"/>
            <a:ext cx="3740256" cy="3477335"/>
          </a:xfrm>
          <a:custGeom>
            <a:avLst/>
            <a:gdLst/>
            <a:ahLst/>
            <a:cxnLst/>
            <a:rect r="r" b="b" t="t" l="l"/>
            <a:pathLst>
              <a:path h="3477335" w="3740256">
                <a:moveTo>
                  <a:pt x="0" y="0"/>
                </a:moveTo>
                <a:lnTo>
                  <a:pt x="3740255" y="0"/>
                </a:lnTo>
                <a:lnTo>
                  <a:pt x="3740255" y="3477335"/>
                </a:lnTo>
                <a:lnTo>
                  <a:pt x="0" y="3477335"/>
                </a:lnTo>
                <a:lnTo>
                  <a:pt x="0" y="0"/>
                </a:lnTo>
                <a:close/>
              </a:path>
            </a:pathLst>
          </a:custGeom>
          <a:blipFill>
            <a:blip r:embed="rId20"/>
            <a:stretch>
              <a:fillRect l="0" t="0" r="0" b="0"/>
            </a:stretch>
          </a:blipFill>
        </p:spPr>
      </p:sp>
      <p:sp>
        <p:nvSpPr>
          <p:cNvPr name="Freeform 19" id="19"/>
          <p:cNvSpPr/>
          <p:nvPr/>
        </p:nvSpPr>
        <p:spPr>
          <a:xfrm flipH="false" flipV="false" rot="-1991451">
            <a:off x="134147" y="8085913"/>
            <a:ext cx="2341187" cy="2134144"/>
          </a:xfrm>
          <a:custGeom>
            <a:avLst/>
            <a:gdLst/>
            <a:ahLst/>
            <a:cxnLst/>
            <a:rect r="r" b="b" t="t" l="l"/>
            <a:pathLst>
              <a:path h="2134144" w="2341187">
                <a:moveTo>
                  <a:pt x="0" y="0"/>
                </a:moveTo>
                <a:lnTo>
                  <a:pt x="2341188" y="0"/>
                </a:lnTo>
                <a:lnTo>
                  <a:pt x="2341188" y="2134144"/>
                </a:lnTo>
                <a:lnTo>
                  <a:pt x="0" y="2134144"/>
                </a:lnTo>
                <a:lnTo>
                  <a:pt x="0" y="0"/>
                </a:lnTo>
                <a:close/>
              </a:path>
            </a:pathLst>
          </a:custGeom>
          <a:blipFill>
            <a:blip r:embed="rId21"/>
            <a:stretch>
              <a:fillRect l="0" t="0" r="0" b="0"/>
            </a:stretch>
          </a:blipFill>
        </p:spPr>
      </p:sp>
      <p:sp>
        <p:nvSpPr>
          <p:cNvPr name="Freeform 20" id="20"/>
          <p:cNvSpPr/>
          <p:nvPr/>
        </p:nvSpPr>
        <p:spPr>
          <a:xfrm flipH="false" flipV="false" rot="0">
            <a:off x="0" y="-407400"/>
            <a:ext cx="8701399" cy="2151619"/>
          </a:xfrm>
          <a:custGeom>
            <a:avLst/>
            <a:gdLst/>
            <a:ahLst/>
            <a:cxnLst/>
            <a:rect r="r" b="b" t="t" l="l"/>
            <a:pathLst>
              <a:path h="2151619" w="8701399">
                <a:moveTo>
                  <a:pt x="0" y="0"/>
                </a:moveTo>
                <a:lnTo>
                  <a:pt x="8701399" y="0"/>
                </a:lnTo>
                <a:lnTo>
                  <a:pt x="8701399" y="2151619"/>
                </a:lnTo>
                <a:lnTo>
                  <a:pt x="0" y="215161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a:ln cap="sq">
            <a:noFill/>
            <a:prstDash val="solid"/>
            <a:miter/>
          </a:ln>
        </p:spPr>
      </p:sp>
      <p:sp>
        <p:nvSpPr>
          <p:cNvPr name="Freeform 21" id="21"/>
          <p:cNvSpPr/>
          <p:nvPr/>
        </p:nvSpPr>
        <p:spPr>
          <a:xfrm flipH="false" flipV="false" rot="-980070">
            <a:off x="166156" y="174682"/>
            <a:ext cx="2729954" cy="3415322"/>
          </a:xfrm>
          <a:custGeom>
            <a:avLst/>
            <a:gdLst/>
            <a:ahLst/>
            <a:cxnLst/>
            <a:rect r="r" b="b" t="t" l="l"/>
            <a:pathLst>
              <a:path h="3415322" w="2729954">
                <a:moveTo>
                  <a:pt x="0" y="0"/>
                </a:moveTo>
                <a:lnTo>
                  <a:pt x="2729954" y="0"/>
                </a:lnTo>
                <a:lnTo>
                  <a:pt x="2729954" y="3415323"/>
                </a:lnTo>
                <a:lnTo>
                  <a:pt x="0" y="3415323"/>
                </a:lnTo>
                <a:lnTo>
                  <a:pt x="0" y="0"/>
                </a:lnTo>
                <a:close/>
              </a:path>
            </a:pathLst>
          </a:custGeom>
          <a:blipFill>
            <a:blip r:embed="rId24"/>
            <a:stretch>
              <a:fillRect l="0" t="0" r="0" b="0"/>
            </a:stretch>
          </a:blipFill>
        </p:spPr>
      </p:sp>
      <p:sp>
        <p:nvSpPr>
          <p:cNvPr name="Freeform 22" id="22"/>
          <p:cNvSpPr/>
          <p:nvPr/>
        </p:nvSpPr>
        <p:spPr>
          <a:xfrm flipH="false" flipV="false" rot="-762903">
            <a:off x="8644060" y="109022"/>
            <a:ext cx="2510931" cy="2286153"/>
          </a:xfrm>
          <a:custGeom>
            <a:avLst/>
            <a:gdLst/>
            <a:ahLst/>
            <a:cxnLst/>
            <a:rect r="r" b="b" t="t" l="l"/>
            <a:pathLst>
              <a:path h="2286153" w="2510931">
                <a:moveTo>
                  <a:pt x="0" y="0"/>
                </a:moveTo>
                <a:lnTo>
                  <a:pt x="2510931" y="0"/>
                </a:lnTo>
                <a:lnTo>
                  <a:pt x="2510931" y="2286154"/>
                </a:lnTo>
                <a:lnTo>
                  <a:pt x="0" y="2286154"/>
                </a:lnTo>
                <a:lnTo>
                  <a:pt x="0" y="0"/>
                </a:lnTo>
                <a:close/>
              </a:path>
            </a:pathLst>
          </a:custGeom>
          <a:blipFill>
            <a:blip r:embed="rId25"/>
            <a:stretch>
              <a:fillRect l="0" t="0" r="0" b="0"/>
            </a:stretch>
          </a:blipFill>
        </p:spPr>
      </p:sp>
      <p:sp>
        <p:nvSpPr>
          <p:cNvPr name="Freeform 23" id="23"/>
          <p:cNvSpPr/>
          <p:nvPr/>
        </p:nvSpPr>
        <p:spPr>
          <a:xfrm flipH="false" flipV="false" rot="0">
            <a:off x="3558050" y="64691"/>
            <a:ext cx="3779354" cy="1518613"/>
          </a:xfrm>
          <a:custGeom>
            <a:avLst/>
            <a:gdLst/>
            <a:ahLst/>
            <a:cxnLst/>
            <a:rect r="r" b="b" t="t" l="l"/>
            <a:pathLst>
              <a:path h="1518613" w="3779354">
                <a:moveTo>
                  <a:pt x="0" y="0"/>
                </a:moveTo>
                <a:lnTo>
                  <a:pt x="3779354" y="0"/>
                </a:lnTo>
                <a:lnTo>
                  <a:pt x="3779354" y="1518613"/>
                </a:lnTo>
                <a:lnTo>
                  <a:pt x="0" y="1518613"/>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24" id="24"/>
          <p:cNvSpPr txBox="true"/>
          <p:nvPr/>
        </p:nvSpPr>
        <p:spPr>
          <a:xfrm rot="0">
            <a:off x="3078646" y="29613"/>
            <a:ext cx="4992183" cy="1483995"/>
          </a:xfrm>
          <a:prstGeom prst="rect">
            <a:avLst/>
          </a:prstGeom>
        </p:spPr>
        <p:txBody>
          <a:bodyPr anchor="t" rtlCol="false" tIns="0" lIns="0" bIns="0" rIns="0">
            <a:spAutoFit/>
          </a:bodyPr>
          <a:lstStyle/>
          <a:p>
            <a:pPr algn="ctr">
              <a:lnSpc>
                <a:spcPts val="5880"/>
              </a:lnSpc>
              <a:spcBef>
                <a:spcPct val="0"/>
              </a:spcBef>
            </a:pPr>
            <a:r>
              <a:rPr lang="en-US" b="true" sz="4200">
                <a:solidFill>
                  <a:srgbClr val="000000"/>
                </a:solidFill>
                <a:latin typeface="Canva Sans 2 Bold"/>
                <a:ea typeface="Canva Sans 2 Bold"/>
                <a:cs typeface="Canva Sans 2 Bold"/>
                <a:sym typeface="Canva Sans 2 Bold"/>
              </a:rPr>
              <a:t>Plan de recapitulare</a:t>
            </a:r>
          </a:p>
        </p:txBody>
      </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833703" y="64006"/>
            <a:ext cx="11951614" cy="10613440"/>
            <a:chOff x="0" y="0"/>
            <a:chExt cx="15935486" cy="14151254"/>
          </a:xfrm>
        </p:grpSpPr>
        <p:sp>
          <p:nvSpPr>
            <p:cNvPr name="AutoShape 6" id="6"/>
            <p:cNvSpPr/>
            <p:nvPr/>
          </p:nvSpPr>
          <p:spPr>
            <a:xfrm rot="131710">
              <a:off x="254236" y="290477"/>
              <a:ext cx="15427014" cy="13570300"/>
            </a:xfrm>
            <a:prstGeom prst="rect">
              <a:avLst/>
            </a:prstGeom>
            <a:solidFill>
              <a:srgbClr val="FFFFFF"/>
            </a:solidFill>
          </p:spPr>
        </p:sp>
        <p:sp>
          <p:nvSpPr>
            <p:cNvPr name="Freeform 7" id="7"/>
            <p:cNvSpPr/>
            <p:nvPr/>
          </p:nvSpPr>
          <p:spPr>
            <a:xfrm flipH="false" flipV="false" rot="131710">
              <a:off x="617142" y="570515"/>
              <a:ext cx="14701202" cy="13010223"/>
            </a:xfrm>
            <a:custGeom>
              <a:avLst/>
              <a:gdLst/>
              <a:ahLst/>
              <a:cxnLst/>
              <a:rect r="r" b="b" t="t" l="l"/>
              <a:pathLst>
                <a:path h="13010223" w="14701202">
                  <a:moveTo>
                    <a:pt x="0" y="0"/>
                  </a:moveTo>
                  <a:lnTo>
                    <a:pt x="14701202" y="0"/>
                  </a:lnTo>
                  <a:lnTo>
                    <a:pt x="14701202" y="13010223"/>
                  </a:lnTo>
                  <a:lnTo>
                    <a:pt x="0" y="13010223"/>
                  </a:lnTo>
                  <a:lnTo>
                    <a:pt x="0" y="0"/>
                  </a:lnTo>
                  <a:close/>
                </a:path>
              </a:pathLst>
            </a:custGeom>
            <a:blipFill>
              <a:blip r:embed="rId2"/>
              <a:stretch>
                <a:fillRect l="-6820" t="0" r="-6820" b="0"/>
              </a:stretch>
            </a:blipFill>
          </p:spPr>
        </p:sp>
      </p:grpSp>
      <p:sp>
        <p:nvSpPr>
          <p:cNvPr name="Freeform 8" id="8"/>
          <p:cNvSpPr/>
          <p:nvPr/>
        </p:nvSpPr>
        <p:spPr>
          <a:xfrm flipH="false" flipV="false" rot="0">
            <a:off x="12869022" y="4845208"/>
            <a:ext cx="6564444" cy="6956540"/>
          </a:xfrm>
          <a:custGeom>
            <a:avLst/>
            <a:gdLst/>
            <a:ahLst/>
            <a:cxnLst/>
            <a:rect r="r" b="b" t="t" l="l"/>
            <a:pathLst>
              <a:path h="6956540" w="6564444">
                <a:moveTo>
                  <a:pt x="0" y="0"/>
                </a:moveTo>
                <a:lnTo>
                  <a:pt x="6564444" y="0"/>
                </a:lnTo>
                <a:lnTo>
                  <a:pt x="6564444" y="6956540"/>
                </a:lnTo>
                <a:lnTo>
                  <a:pt x="0" y="69565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10800000">
            <a:off x="-803019" y="-1021624"/>
            <a:ext cx="7092437" cy="7516070"/>
          </a:xfrm>
          <a:custGeom>
            <a:avLst/>
            <a:gdLst/>
            <a:ahLst/>
            <a:cxnLst/>
            <a:rect r="r" b="b" t="t" l="l"/>
            <a:pathLst>
              <a:path h="7516070" w="7092437">
                <a:moveTo>
                  <a:pt x="0" y="0"/>
                </a:moveTo>
                <a:lnTo>
                  <a:pt x="7092437" y="0"/>
                </a:lnTo>
                <a:lnTo>
                  <a:pt x="7092437" y="7516069"/>
                </a:lnTo>
                <a:lnTo>
                  <a:pt x="0" y="75160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437311">
            <a:off x="3778763" y="6716684"/>
            <a:ext cx="1667949" cy="1428371"/>
          </a:xfrm>
          <a:custGeom>
            <a:avLst/>
            <a:gdLst/>
            <a:ahLst/>
            <a:cxnLst/>
            <a:rect r="r" b="b" t="t" l="l"/>
            <a:pathLst>
              <a:path h="1428371" w="1667949">
                <a:moveTo>
                  <a:pt x="0" y="0"/>
                </a:moveTo>
                <a:lnTo>
                  <a:pt x="1667950" y="0"/>
                </a:lnTo>
                <a:lnTo>
                  <a:pt x="1667950" y="1428371"/>
                </a:lnTo>
                <a:lnTo>
                  <a:pt x="0" y="142837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3757476">
            <a:off x="3104879" y="832881"/>
            <a:ext cx="2132320" cy="1957857"/>
          </a:xfrm>
          <a:custGeom>
            <a:avLst/>
            <a:gdLst/>
            <a:ahLst/>
            <a:cxnLst/>
            <a:rect r="r" b="b" t="t" l="l"/>
            <a:pathLst>
              <a:path h="1957857" w="2132320">
                <a:moveTo>
                  <a:pt x="0" y="0"/>
                </a:moveTo>
                <a:lnTo>
                  <a:pt x="2132319" y="0"/>
                </a:lnTo>
                <a:lnTo>
                  <a:pt x="2132319" y="1957857"/>
                </a:lnTo>
                <a:lnTo>
                  <a:pt x="0" y="19578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202183">
            <a:off x="359838" y="3462453"/>
            <a:ext cx="5130164" cy="1531599"/>
          </a:xfrm>
          <a:prstGeom prst="rect">
            <a:avLst/>
          </a:prstGeom>
        </p:spPr>
        <p:txBody>
          <a:bodyPr anchor="t" rtlCol="false" tIns="0" lIns="0" bIns="0" rIns="0">
            <a:spAutoFit/>
          </a:bodyPr>
          <a:lstStyle/>
          <a:p>
            <a:pPr algn="ctr" marL="0" indent="0" lvl="0">
              <a:lnSpc>
                <a:spcPts val="5851"/>
              </a:lnSpc>
            </a:pPr>
            <a:r>
              <a:rPr lang="en-US" b="true" sz="6501" spc="-162">
                <a:solidFill>
                  <a:srgbClr val="145DA0"/>
                </a:solidFill>
                <a:latin typeface="Barlow Bold"/>
                <a:ea typeface="Barlow Bold"/>
                <a:cs typeface="Barlow Bold"/>
                <a:sym typeface="Barlow Bold"/>
              </a:rPr>
              <a:t>M3 Negociere și contractare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7027" y="1335400"/>
            <a:ext cx="16822629" cy="8951600"/>
          </a:xfrm>
          <a:custGeom>
            <a:avLst/>
            <a:gdLst/>
            <a:ahLst/>
            <a:cxnLst/>
            <a:rect r="r" b="b" t="t" l="l"/>
            <a:pathLst>
              <a:path h="8951600" w="16822629">
                <a:moveTo>
                  <a:pt x="0" y="0"/>
                </a:moveTo>
                <a:lnTo>
                  <a:pt x="16822629" y="0"/>
                </a:lnTo>
                <a:lnTo>
                  <a:pt x="16822629" y="8951600"/>
                </a:lnTo>
                <a:lnTo>
                  <a:pt x="0" y="8951600"/>
                </a:lnTo>
                <a:lnTo>
                  <a:pt x="0" y="0"/>
                </a:lnTo>
                <a:close/>
              </a:path>
            </a:pathLst>
          </a:custGeom>
          <a:blipFill>
            <a:blip r:embed="rId2"/>
            <a:stretch>
              <a:fillRect l="0" t="-29209" r="0" b="-14791"/>
            </a:stretch>
          </a:blipFill>
        </p:spPr>
      </p:sp>
      <p:sp>
        <p:nvSpPr>
          <p:cNvPr name="TextBox 3" id="3"/>
          <p:cNvSpPr txBox="true"/>
          <p:nvPr/>
        </p:nvSpPr>
        <p:spPr>
          <a:xfrm rot="0">
            <a:off x="2409169" y="641362"/>
            <a:ext cx="12761867" cy="794776"/>
          </a:xfrm>
          <a:prstGeom prst="rect">
            <a:avLst/>
          </a:prstGeom>
        </p:spPr>
        <p:txBody>
          <a:bodyPr anchor="t" rtlCol="false" tIns="0" lIns="0" bIns="0" rIns="0">
            <a:spAutoFit/>
          </a:bodyPr>
          <a:lstStyle/>
          <a:p>
            <a:pPr algn="ctr">
              <a:lnSpc>
                <a:spcPts val="6593"/>
              </a:lnSpc>
              <a:spcBef>
                <a:spcPct val="0"/>
              </a:spcBef>
            </a:pPr>
            <a:r>
              <a:rPr lang="en-US" b="true" sz="4709">
                <a:solidFill>
                  <a:srgbClr val="004AAD"/>
                </a:solidFill>
                <a:latin typeface="Barlow Bold"/>
                <a:ea typeface="Barlow Bold"/>
                <a:cs typeface="Barlow Bold"/>
                <a:sym typeface="Barlow Bold"/>
              </a:rPr>
              <a:t>M3 Negociere și contractare</a:t>
            </a:r>
          </a:p>
        </p:txBody>
      </p:sp>
      <p:sp>
        <p:nvSpPr>
          <p:cNvPr name="Freeform 4" id="4"/>
          <p:cNvSpPr/>
          <p:nvPr/>
        </p:nvSpPr>
        <p:spPr>
          <a:xfrm flipH="false" flipV="false" rot="0">
            <a:off x="14858754" y="0"/>
            <a:ext cx="3240405" cy="4114800"/>
          </a:xfrm>
          <a:custGeom>
            <a:avLst/>
            <a:gdLst/>
            <a:ahLst/>
            <a:cxnLst/>
            <a:rect r="r" b="b" t="t" l="l"/>
            <a:pathLst>
              <a:path h="4114800" w="3240405">
                <a:moveTo>
                  <a:pt x="0" y="0"/>
                </a:moveTo>
                <a:lnTo>
                  <a:pt x="3240405" y="0"/>
                </a:lnTo>
                <a:lnTo>
                  <a:pt x="32404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563247" y="8448348"/>
            <a:ext cx="1392105" cy="1619904"/>
            <a:chOff x="0" y="0"/>
            <a:chExt cx="698500" cy="812800"/>
          </a:xfrm>
        </p:grpSpPr>
        <p:sp>
          <p:nvSpPr>
            <p:cNvPr name="Freeform 6" id="6"/>
            <p:cNvSpPr/>
            <p:nvPr/>
          </p:nvSpPr>
          <p:spPr>
            <a:xfrm flipH="false" flipV="false" rot="0">
              <a:off x="0" y="10095"/>
              <a:ext cx="698500" cy="792610"/>
            </a:xfrm>
            <a:custGeom>
              <a:avLst/>
              <a:gdLst/>
              <a:ahLst/>
              <a:cxnLst/>
              <a:rect r="r" b="b" t="t" l="l"/>
              <a:pathLst>
                <a:path h="792610" w="698500">
                  <a:moveTo>
                    <a:pt x="394690" y="16343"/>
                  </a:moveTo>
                  <a:lnTo>
                    <a:pt x="653060" y="166667"/>
                  </a:lnTo>
                  <a:cubicBezTo>
                    <a:pt x="681193" y="183035"/>
                    <a:pt x="698500" y="213128"/>
                    <a:pt x="698500" y="245677"/>
                  </a:cubicBezTo>
                  <a:lnTo>
                    <a:pt x="698500" y="546933"/>
                  </a:lnTo>
                  <a:cubicBezTo>
                    <a:pt x="698500" y="579482"/>
                    <a:pt x="681193" y="609575"/>
                    <a:pt x="653060" y="625943"/>
                  </a:cubicBezTo>
                  <a:lnTo>
                    <a:pt x="394690" y="776267"/>
                  </a:lnTo>
                  <a:cubicBezTo>
                    <a:pt x="366601" y="792610"/>
                    <a:pt x="331899" y="792610"/>
                    <a:pt x="303810" y="776267"/>
                  </a:cubicBezTo>
                  <a:lnTo>
                    <a:pt x="45440" y="625943"/>
                  </a:lnTo>
                  <a:cubicBezTo>
                    <a:pt x="17307" y="609575"/>
                    <a:pt x="0" y="579482"/>
                    <a:pt x="0" y="546933"/>
                  </a:cubicBezTo>
                  <a:lnTo>
                    <a:pt x="0" y="245677"/>
                  </a:lnTo>
                  <a:cubicBezTo>
                    <a:pt x="0" y="213128"/>
                    <a:pt x="17307" y="183035"/>
                    <a:pt x="45440" y="166667"/>
                  </a:cubicBezTo>
                  <a:lnTo>
                    <a:pt x="303810" y="16343"/>
                  </a:lnTo>
                  <a:cubicBezTo>
                    <a:pt x="331899" y="0"/>
                    <a:pt x="366601" y="0"/>
                    <a:pt x="394690" y="16343"/>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7" id="7"/>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011216" y="4845208"/>
            <a:ext cx="727472" cy="846513"/>
            <a:chOff x="0" y="0"/>
            <a:chExt cx="698500" cy="812800"/>
          </a:xfrm>
        </p:grpSpPr>
        <p:sp>
          <p:nvSpPr>
            <p:cNvPr name="Freeform 9" id="9"/>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10" id="10"/>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3565935" y="253172"/>
            <a:ext cx="14142965" cy="9815080"/>
            <a:chOff x="0" y="0"/>
            <a:chExt cx="18857287" cy="13086773"/>
          </a:xfrm>
        </p:grpSpPr>
        <p:sp>
          <p:nvSpPr>
            <p:cNvPr name="AutoShape 12" id="12"/>
            <p:cNvSpPr/>
            <p:nvPr/>
          </p:nvSpPr>
          <p:spPr>
            <a:xfrm rot="131710">
              <a:off x="230565" y="347774"/>
              <a:ext cx="18396157" cy="12391226"/>
            </a:xfrm>
            <a:prstGeom prst="rect">
              <a:avLst/>
            </a:prstGeom>
            <a:solidFill>
              <a:srgbClr val="003F73"/>
            </a:solidFill>
          </p:spPr>
        </p:sp>
        <p:sp>
          <p:nvSpPr>
            <p:cNvPr name="Freeform 13" id="13"/>
            <p:cNvSpPr/>
            <p:nvPr/>
          </p:nvSpPr>
          <p:spPr>
            <a:xfrm flipH="false" flipV="false" rot="131710">
              <a:off x="662912" y="603481"/>
              <a:ext cx="17531464" cy="11879811"/>
            </a:xfrm>
            <a:custGeom>
              <a:avLst/>
              <a:gdLst/>
              <a:ahLst/>
              <a:cxnLst/>
              <a:rect r="r" b="b" t="t" l="l"/>
              <a:pathLst>
                <a:path h="11879811" w="17531464">
                  <a:moveTo>
                    <a:pt x="0" y="0"/>
                  </a:moveTo>
                  <a:lnTo>
                    <a:pt x="17531463" y="0"/>
                  </a:lnTo>
                  <a:lnTo>
                    <a:pt x="17531463" y="11879811"/>
                  </a:lnTo>
                  <a:lnTo>
                    <a:pt x="0" y="11879811"/>
                  </a:lnTo>
                  <a:lnTo>
                    <a:pt x="0" y="0"/>
                  </a:lnTo>
                  <a:close/>
                </a:path>
              </a:pathLst>
            </a:custGeom>
            <a:blipFill>
              <a:blip r:embed="rId2"/>
              <a:stretch>
                <a:fillRect l="0" t="-6262" r="0" b="-6262"/>
              </a:stretch>
            </a:blipFill>
          </p:spPr>
        </p:sp>
      </p:grpSp>
      <p:sp>
        <p:nvSpPr>
          <p:cNvPr name="Freeform 14" id="14"/>
          <p:cNvSpPr/>
          <p:nvPr/>
        </p:nvSpPr>
        <p:spPr>
          <a:xfrm flipH="false" flipV="false" rot="0">
            <a:off x="12341029" y="4285678"/>
            <a:ext cx="7092437" cy="7516070"/>
          </a:xfrm>
          <a:custGeom>
            <a:avLst/>
            <a:gdLst/>
            <a:ahLst/>
            <a:cxnLst/>
            <a:rect r="r" b="b" t="t" l="l"/>
            <a:pathLst>
              <a:path h="7516070" w="7092437">
                <a:moveTo>
                  <a:pt x="0" y="0"/>
                </a:moveTo>
                <a:lnTo>
                  <a:pt x="7092437" y="0"/>
                </a:lnTo>
                <a:lnTo>
                  <a:pt x="7092437" y="7516070"/>
                </a:lnTo>
                <a:lnTo>
                  <a:pt x="0" y="75160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10800000">
            <a:off x="-803019" y="-1021624"/>
            <a:ext cx="7092437" cy="7516070"/>
          </a:xfrm>
          <a:custGeom>
            <a:avLst/>
            <a:gdLst/>
            <a:ahLst/>
            <a:cxnLst/>
            <a:rect r="r" b="b" t="t" l="l"/>
            <a:pathLst>
              <a:path h="7516070" w="7092437">
                <a:moveTo>
                  <a:pt x="0" y="0"/>
                </a:moveTo>
                <a:lnTo>
                  <a:pt x="7092437" y="0"/>
                </a:lnTo>
                <a:lnTo>
                  <a:pt x="7092437" y="7516069"/>
                </a:lnTo>
                <a:lnTo>
                  <a:pt x="0" y="75160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437311">
            <a:off x="3778763" y="6716684"/>
            <a:ext cx="1667949" cy="1428371"/>
          </a:xfrm>
          <a:custGeom>
            <a:avLst/>
            <a:gdLst/>
            <a:ahLst/>
            <a:cxnLst/>
            <a:rect r="r" b="b" t="t" l="l"/>
            <a:pathLst>
              <a:path h="1428371" w="1667949">
                <a:moveTo>
                  <a:pt x="0" y="0"/>
                </a:moveTo>
                <a:lnTo>
                  <a:pt x="1667950" y="0"/>
                </a:lnTo>
                <a:lnTo>
                  <a:pt x="1667950" y="1428371"/>
                </a:lnTo>
                <a:lnTo>
                  <a:pt x="0" y="142837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3757476">
            <a:off x="961836" y="6882478"/>
            <a:ext cx="2132320" cy="1957857"/>
          </a:xfrm>
          <a:custGeom>
            <a:avLst/>
            <a:gdLst/>
            <a:ahLst/>
            <a:cxnLst/>
            <a:rect r="r" b="b" t="t" l="l"/>
            <a:pathLst>
              <a:path h="1957857" w="2132320">
                <a:moveTo>
                  <a:pt x="0" y="0"/>
                </a:moveTo>
                <a:lnTo>
                  <a:pt x="2132320" y="0"/>
                </a:lnTo>
                <a:lnTo>
                  <a:pt x="2132320" y="1957857"/>
                </a:lnTo>
                <a:lnTo>
                  <a:pt x="0" y="19578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202183">
            <a:off x="-392696" y="2659554"/>
            <a:ext cx="5157213" cy="1739157"/>
          </a:xfrm>
          <a:prstGeom prst="rect">
            <a:avLst/>
          </a:prstGeom>
        </p:spPr>
        <p:txBody>
          <a:bodyPr anchor="t" rtlCol="false" tIns="0" lIns="0" bIns="0" rIns="0">
            <a:spAutoFit/>
          </a:bodyPr>
          <a:lstStyle/>
          <a:p>
            <a:pPr algn="ctr" marL="0" indent="0" lvl="0">
              <a:lnSpc>
                <a:spcPts val="4455"/>
              </a:lnSpc>
            </a:pPr>
            <a:r>
              <a:rPr lang="en-US" b="true" sz="4950" spc="-123">
                <a:solidFill>
                  <a:srgbClr val="145DA0"/>
                </a:solidFill>
                <a:latin typeface="Barlow Bold"/>
                <a:ea typeface="Barlow Bold"/>
                <a:cs typeface="Barlow Bold"/>
                <a:sym typeface="Barlow Bold"/>
              </a:rPr>
              <a:t>Modulul 3 Negociere și contractare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CFEFF"/>
        </a:solidFill>
      </p:bgPr>
    </p:bg>
    <p:spTree>
      <p:nvGrpSpPr>
        <p:cNvPr id="1" name=""/>
        <p:cNvGrpSpPr/>
        <p:nvPr/>
      </p:nvGrpSpPr>
      <p:grpSpPr>
        <a:xfrm>
          <a:off x="0" y="0"/>
          <a:ext cx="0" cy="0"/>
          <a:chOff x="0" y="0"/>
          <a:chExt cx="0" cy="0"/>
        </a:xfrm>
      </p:grpSpPr>
      <p:grpSp>
        <p:nvGrpSpPr>
          <p:cNvPr name="Group 2" id="2"/>
          <p:cNvGrpSpPr/>
          <p:nvPr/>
        </p:nvGrpSpPr>
        <p:grpSpPr>
          <a:xfrm rot="0">
            <a:off x="724605" y="149070"/>
            <a:ext cx="5575215" cy="681609"/>
            <a:chOff x="0" y="0"/>
            <a:chExt cx="4986220" cy="609600"/>
          </a:xfrm>
        </p:grpSpPr>
        <p:sp>
          <p:nvSpPr>
            <p:cNvPr name="Freeform 3" id="3"/>
            <p:cNvSpPr/>
            <p:nvPr/>
          </p:nvSpPr>
          <p:spPr>
            <a:xfrm flipH="false" flipV="false" rot="0">
              <a:off x="2699" y="0"/>
              <a:ext cx="4980822" cy="609600"/>
            </a:xfrm>
            <a:custGeom>
              <a:avLst/>
              <a:gdLst/>
              <a:ahLst/>
              <a:cxnLst/>
              <a:rect r="r" b="b" t="t" l="l"/>
              <a:pathLst>
                <a:path h="609600" w="4980822">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true">
              <a:gsLst>
                <a:gs pos="0">
                  <a:srgbClr val="FFE42F">
                    <a:alpha val="100000"/>
                  </a:srgbClr>
                </a:gs>
                <a:gs pos="100000">
                  <a:srgbClr val="FFB613">
                    <a:alpha val="100000"/>
                  </a:srgbClr>
                </a:gs>
              </a:gsLst>
              <a:path path="circle">
                <a:fillToRect l="50000" r="50000" t="50000" b="50000"/>
              </a:path>
            </a:gradFill>
          </p:spPr>
        </p:sp>
        <p:sp>
          <p:nvSpPr>
            <p:cNvPr name="TextBox 4" id="4"/>
            <p:cNvSpPr txBox="true"/>
            <p:nvPr/>
          </p:nvSpPr>
          <p:spPr>
            <a:xfrm>
              <a:off x="101600" y="-57150"/>
              <a:ext cx="4783020" cy="6667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527961" y="4335669"/>
            <a:ext cx="6760039" cy="838290"/>
            <a:chOff x="0" y="0"/>
            <a:chExt cx="4473657" cy="554764"/>
          </a:xfrm>
        </p:grpSpPr>
        <p:sp>
          <p:nvSpPr>
            <p:cNvPr name="Freeform 6" id="6"/>
            <p:cNvSpPr/>
            <p:nvPr/>
          </p:nvSpPr>
          <p:spPr>
            <a:xfrm flipH="false" flipV="false" rot="0">
              <a:off x="2432" y="0"/>
              <a:ext cx="4468793" cy="554764"/>
            </a:xfrm>
            <a:custGeom>
              <a:avLst/>
              <a:gdLst/>
              <a:ahLst/>
              <a:cxnLst/>
              <a:rect r="r" b="b" t="t" l="l"/>
              <a:pathLst>
                <a:path h="554764" w="4468793">
                  <a:moveTo>
                    <a:pt x="4258863" y="0"/>
                  </a:moveTo>
                  <a:lnTo>
                    <a:pt x="6730" y="0"/>
                  </a:lnTo>
                  <a:cubicBezTo>
                    <a:pt x="4639" y="0"/>
                    <a:pt x="2680" y="1021"/>
                    <a:pt x="1483" y="2735"/>
                  </a:cubicBezTo>
                  <a:cubicBezTo>
                    <a:pt x="285" y="4449"/>
                    <a:pt x="0" y="6640"/>
                    <a:pt x="719" y="8603"/>
                  </a:cubicBezTo>
                  <a:lnTo>
                    <a:pt x="197617" y="546161"/>
                  </a:lnTo>
                  <a:cubicBezTo>
                    <a:pt x="199510" y="551328"/>
                    <a:pt x="204427" y="554764"/>
                    <a:pt x="209930" y="554764"/>
                  </a:cubicBezTo>
                  <a:lnTo>
                    <a:pt x="4462063" y="554764"/>
                  </a:lnTo>
                  <a:cubicBezTo>
                    <a:pt x="4464154" y="554764"/>
                    <a:pt x="4466113" y="553743"/>
                    <a:pt x="4467311" y="552029"/>
                  </a:cubicBezTo>
                  <a:cubicBezTo>
                    <a:pt x="4468508" y="550315"/>
                    <a:pt x="4468793" y="548124"/>
                    <a:pt x="4468074" y="546161"/>
                  </a:cubicBezTo>
                  <a:lnTo>
                    <a:pt x="4271176" y="8603"/>
                  </a:lnTo>
                  <a:cubicBezTo>
                    <a:pt x="4269284" y="3436"/>
                    <a:pt x="4264366" y="0"/>
                    <a:pt x="4258863" y="0"/>
                  </a:cubicBezTo>
                  <a:close/>
                </a:path>
              </a:pathLst>
            </a:custGeom>
            <a:gradFill rotWithShape="true">
              <a:gsLst>
                <a:gs pos="0">
                  <a:srgbClr val="FFE42F">
                    <a:alpha val="100000"/>
                  </a:srgbClr>
                </a:gs>
                <a:gs pos="100000">
                  <a:srgbClr val="FFB613">
                    <a:alpha val="100000"/>
                  </a:srgbClr>
                </a:gs>
              </a:gsLst>
              <a:path path="circle">
                <a:fillToRect l="50000" r="50000" t="50000" b="50000"/>
              </a:path>
            </a:gradFill>
          </p:spPr>
        </p:sp>
        <p:sp>
          <p:nvSpPr>
            <p:cNvPr name="TextBox 7" id="7"/>
            <p:cNvSpPr txBox="true"/>
            <p:nvPr/>
          </p:nvSpPr>
          <p:spPr>
            <a:xfrm>
              <a:off x="101600" y="-57150"/>
              <a:ext cx="4270457" cy="61191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373216" y="-25670"/>
            <a:ext cx="1538485" cy="906579"/>
            <a:chOff x="0" y="0"/>
            <a:chExt cx="1034505" cy="609600"/>
          </a:xfrm>
        </p:grpSpPr>
        <p:sp>
          <p:nvSpPr>
            <p:cNvPr name="Freeform 9" id="9"/>
            <p:cNvSpPr/>
            <p:nvPr/>
          </p:nvSpPr>
          <p:spPr>
            <a:xfrm flipH="false" flipV="false" rot="0">
              <a:off x="14672" y="0"/>
              <a:ext cx="1005162" cy="609600"/>
            </a:xfrm>
            <a:custGeom>
              <a:avLst/>
              <a:gdLst/>
              <a:ahLst/>
              <a:cxnLst/>
              <a:rect r="r" b="b" t="t" l="l"/>
              <a:pathLst>
                <a:path h="609600" w="1005162">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true">
              <a:gsLst>
                <a:gs pos="0">
                  <a:srgbClr val="3183ED">
                    <a:alpha val="100000"/>
                  </a:srgbClr>
                </a:gs>
                <a:gs pos="100000">
                  <a:srgbClr val="56CCF2">
                    <a:alpha val="100000"/>
                  </a:srgbClr>
                </a:gs>
              </a:gsLst>
              <a:lin ang="5400000"/>
            </a:gradFill>
          </p:spPr>
        </p:sp>
        <p:sp>
          <p:nvSpPr>
            <p:cNvPr name="TextBox 10" id="10"/>
            <p:cNvSpPr txBox="true"/>
            <p:nvPr/>
          </p:nvSpPr>
          <p:spPr>
            <a:xfrm>
              <a:off x="101600" y="-57150"/>
              <a:ext cx="831305" cy="6667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738049" y="73951"/>
            <a:ext cx="581303" cy="707337"/>
          </a:xfrm>
          <a:custGeom>
            <a:avLst/>
            <a:gdLst/>
            <a:ahLst/>
            <a:cxnLst/>
            <a:rect r="r" b="b" t="t" l="l"/>
            <a:pathLst>
              <a:path h="707337" w="581303">
                <a:moveTo>
                  <a:pt x="0" y="0"/>
                </a:moveTo>
                <a:lnTo>
                  <a:pt x="581302" y="0"/>
                </a:lnTo>
                <a:lnTo>
                  <a:pt x="581302" y="707337"/>
                </a:lnTo>
                <a:lnTo>
                  <a:pt x="0" y="7073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0959448" y="-40142"/>
            <a:ext cx="5024185" cy="4565728"/>
          </a:xfrm>
          <a:custGeom>
            <a:avLst/>
            <a:gdLst/>
            <a:ahLst/>
            <a:cxnLst/>
            <a:rect r="r" b="b" t="t" l="l"/>
            <a:pathLst>
              <a:path h="4565728" w="5024185">
                <a:moveTo>
                  <a:pt x="0" y="0"/>
                </a:moveTo>
                <a:lnTo>
                  <a:pt x="5024185" y="0"/>
                </a:lnTo>
                <a:lnTo>
                  <a:pt x="5024185" y="4565728"/>
                </a:lnTo>
                <a:lnTo>
                  <a:pt x="0" y="4565728"/>
                </a:lnTo>
                <a:lnTo>
                  <a:pt x="0" y="0"/>
                </a:lnTo>
                <a:close/>
              </a:path>
            </a:pathLst>
          </a:custGeom>
          <a:blipFill>
            <a:blip r:embed="rId4">
              <a:alphaModFix amt="42000"/>
            </a:blip>
            <a:stretch>
              <a:fillRect l="0" t="0" r="0" b="0"/>
            </a:stretch>
          </a:blipFill>
        </p:spPr>
      </p:sp>
      <p:grpSp>
        <p:nvGrpSpPr>
          <p:cNvPr name="Group 13" id="13"/>
          <p:cNvGrpSpPr/>
          <p:nvPr/>
        </p:nvGrpSpPr>
        <p:grpSpPr>
          <a:xfrm rot="0">
            <a:off x="12519393" y="73951"/>
            <a:ext cx="4398848" cy="4214093"/>
            <a:chOff x="0" y="0"/>
            <a:chExt cx="797208" cy="763725"/>
          </a:xfrm>
        </p:grpSpPr>
        <p:sp>
          <p:nvSpPr>
            <p:cNvPr name="Freeform 14" id="14"/>
            <p:cNvSpPr/>
            <p:nvPr/>
          </p:nvSpPr>
          <p:spPr>
            <a:xfrm flipH="false" flipV="false" rot="0">
              <a:off x="0" y="4852"/>
              <a:ext cx="797208" cy="754020"/>
            </a:xfrm>
            <a:custGeom>
              <a:avLst/>
              <a:gdLst/>
              <a:ahLst/>
              <a:cxnLst/>
              <a:rect r="r" b="b" t="t" l="l"/>
              <a:pathLst>
                <a:path h="754020" w="797208">
                  <a:moveTo>
                    <a:pt x="424206" y="8200"/>
                  </a:moveTo>
                  <a:lnTo>
                    <a:pt x="771605" y="185296"/>
                  </a:lnTo>
                  <a:cubicBezTo>
                    <a:pt x="787317" y="193306"/>
                    <a:pt x="797208" y="209450"/>
                    <a:pt x="797208" y="227085"/>
                  </a:cubicBezTo>
                  <a:lnTo>
                    <a:pt x="797208" y="526935"/>
                  </a:lnTo>
                  <a:cubicBezTo>
                    <a:pt x="797208" y="544570"/>
                    <a:pt x="787317" y="560715"/>
                    <a:pt x="771605" y="568724"/>
                  </a:cubicBezTo>
                  <a:lnTo>
                    <a:pt x="424206" y="745821"/>
                  </a:lnTo>
                  <a:cubicBezTo>
                    <a:pt x="408123" y="754020"/>
                    <a:pt x="389085" y="754020"/>
                    <a:pt x="373001" y="745821"/>
                  </a:cubicBezTo>
                  <a:lnTo>
                    <a:pt x="25603" y="568724"/>
                  </a:lnTo>
                  <a:cubicBezTo>
                    <a:pt x="9891" y="560715"/>
                    <a:pt x="0" y="544570"/>
                    <a:pt x="0" y="526935"/>
                  </a:cubicBezTo>
                  <a:lnTo>
                    <a:pt x="0" y="227085"/>
                  </a:lnTo>
                  <a:cubicBezTo>
                    <a:pt x="0" y="209450"/>
                    <a:pt x="9891" y="193306"/>
                    <a:pt x="25603" y="185296"/>
                  </a:cubicBezTo>
                  <a:lnTo>
                    <a:pt x="373001" y="8200"/>
                  </a:lnTo>
                  <a:cubicBezTo>
                    <a:pt x="389085" y="0"/>
                    <a:pt x="408123" y="0"/>
                    <a:pt x="424206" y="8200"/>
                  </a:cubicBezTo>
                  <a:close/>
                </a:path>
              </a:pathLst>
            </a:custGeom>
            <a:gradFill rotWithShape="true">
              <a:gsLst>
                <a:gs pos="0">
                  <a:srgbClr val="FFB613">
                    <a:alpha val="100000"/>
                  </a:srgbClr>
                </a:gs>
                <a:gs pos="100000">
                  <a:srgbClr val="FFE42F">
                    <a:alpha val="100000"/>
                  </a:srgbClr>
                </a:gs>
              </a:gsLst>
              <a:lin ang="5400000"/>
            </a:gradFill>
            <a:ln w="12700">
              <a:solidFill>
                <a:srgbClr val="000000"/>
              </a:solidFill>
            </a:ln>
          </p:spPr>
        </p:sp>
      </p:grpSp>
      <p:grpSp>
        <p:nvGrpSpPr>
          <p:cNvPr name="Group 15" id="15"/>
          <p:cNvGrpSpPr/>
          <p:nvPr/>
        </p:nvGrpSpPr>
        <p:grpSpPr>
          <a:xfrm rot="0">
            <a:off x="653725" y="5641562"/>
            <a:ext cx="4550960" cy="4529218"/>
            <a:chOff x="0" y="0"/>
            <a:chExt cx="824775" cy="820835"/>
          </a:xfrm>
        </p:grpSpPr>
        <p:sp>
          <p:nvSpPr>
            <p:cNvPr name="Freeform 16" id="16"/>
            <p:cNvSpPr/>
            <p:nvPr/>
          </p:nvSpPr>
          <p:spPr>
            <a:xfrm flipH="false" flipV="false" rot="0">
              <a:off x="0" y="4537"/>
              <a:ext cx="824775" cy="811762"/>
            </a:xfrm>
            <a:custGeom>
              <a:avLst/>
              <a:gdLst/>
              <a:ahLst/>
              <a:cxnLst/>
              <a:rect r="r" b="b" t="t" l="l"/>
              <a:pathLst>
                <a:path h="811762" w="824775">
                  <a:moveTo>
                    <a:pt x="437304" y="7740"/>
                  </a:moveTo>
                  <a:lnTo>
                    <a:pt x="799859" y="186386"/>
                  </a:lnTo>
                  <a:cubicBezTo>
                    <a:pt x="815115" y="193903"/>
                    <a:pt x="824775" y="209433"/>
                    <a:pt x="824775" y="226440"/>
                  </a:cubicBezTo>
                  <a:lnTo>
                    <a:pt x="824775" y="585321"/>
                  </a:lnTo>
                  <a:cubicBezTo>
                    <a:pt x="824775" y="602328"/>
                    <a:pt x="815115" y="617858"/>
                    <a:pt x="799859" y="625375"/>
                  </a:cubicBezTo>
                  <a:lnTo>
                    <a:pt x="437304" y="804021"/>
                  </a:lnTo>
                  <a:cubicBezTo>
                    <a:pt x="421595" y="811761"/>
                    <a:pt x="403181" y="811761"/>
                    <a:pt x="387471" y="804021"/>
                  </a:cubicBezTo>
                  <a:lnTo>
                    <a:pt x="24916" y="625375"/>
                  </a:lnTo>
                  <a:cubicBezTo>
                    <a:pt x="9661" y="617858"/>
                    <a:pt x="0" y="602328"/>
                    <a:pt x="0" y="585321"/>
                  </a:cubicBezTo>
                  <a:lnTo>
                    <a:pt x="0" y="226440"/>
                  </a:lnTo>
                  <a:cubicBezTo>
                    <a:pt x="0" y="209433"/>
                    <a:pt x="9661" y="193903"/>
                    <a:pt x="24916" y="186386"/>
                  </a:cubicBezTo>
                  <a:lnTo>
                    <a:pt x="387471" y="7740"/>
                  </a:lnTo>
                  <a:cubicBezTo>
                    <a:pt x="403181" y="0"/>
                    <a:pt x="421595" y="0"/>
                    <a:pt x="437304" y="7740"/>
                  </a:cubicBezTo>
                  <a:close/>
                </a:path>
              </a:pathLst>
            </a:custGeom>
            <a:gradFill rotWithShape="true">
              <a:gsLst>
                <a:gs pos="0">
                  <a:srgbClr val="FFB613">
                    <a:alpha val="100000"/>
                  </a:srgbClr>
                </a:gs>
                <a:gs pos="100000">
                  <a:srgbClr val="FFE42F">
                    <a:alpha val="100000"/>
                  </a:srgbClr>
                </a:gs>
              </a:gsLst>
              <a:lin ang="5400000"/>
            </a:gradFill>
            <a:ln w="12700">
              <a:solidFill>
                <a:srgbClr val="000000"/>
              </a:solidFill>
            </a:ln>
          </p:spPr>
        </p:sp>
      </p:grpSp>
      <p:sp>
        <p:nvSpPr>
          <p:cNvPr name="Freeform 17" id="17"/>
          <p:cNvSpPr/>
          <p:nvPr/>
        </p:nvSpPr>
        <p:spPr>
          <a:xfrm flipH="false" flipV="false" rot="0">
            <a:off x="576161" y="1078849"/>
            <a:ext cx="11609204" cy="4095110"/>
          </a:xfrm>
          <a:custGeom>
            <a:avLst/>
            <a:gdLst/>
            <a:ahLst/>
            <a:cxnLst/>
            <a:rect r="r" b="b" t="t" l="l"/>
            <a:pathLst>
              <a:path h="4095110" w="11609204">
                <a:moveTo>
                  <a:pt x="0" y="0"/>
                </a:moveTo>
                <a:lnTo>
                  <a:pt x="11609204" y="0"/>
                </a:lnTo>
                <a:lnTo>
                  <a:pt x="11609204" y="4095111"/>
                </a:lnTo>
                <a:lnTo>
                  <a:pt x="0" y="4095111"/>
                </a:lnTo>
                <a:lnTo>
                  <a:pt x="0" y="0"/>
                </a:lnTo>
                <a:close/>
              </a:path>
            </a:pathLst>
          </a:custGeom>
          <a:blipFill>
            <a:blip r:embed="rId5"/>
            <a:stretch>
              <a:fillRect l="-10557" t="0" r="-10557" b="0"/>
            </a:stretch>
          </a:blipFill>
        </p:spPr>
      </p:sp>
      <p:sp>
        <p:nvSpPr>
          <p:cNvPr name="Freeform 18" id="18"/>
          <p:cNvSpPr/>
          <p:nvPr/>
        </p:nvSpPr>
        <p:spPr>
          <a:xfrm flipH="false" flipV="false" rot="0">
            <a:off x="5622406" y="5364460"/>
            <a:ext cx="12809008" cy="4922540"/>
          </a:xfrm>
          <a:custGeom>
            <a:avLst/>
            <a:gdLst/>
            <a:ahLst/>
            <a:cxnLst/>
            <a:rect r="r" b="b" t="t" l="l"/>
            <a:pathLst>
              <a:path h="4922540" w="12809008">
                <a:moveTo>
                  <a:pt x="0" y="0"/>
                </a:moveTo>
                <a:lnTo>
                  <a:pt x="12809008" y="0"/>
                </a:lnTo>
                <a:lnTo>
                  <a:pt x="12809008" y="4922540"/>
                </a:lnTo>
                <a:lnTo>
                  <a:pt x="0" y="4922540"/>
                </a:lnTo>
                <a:lnTo>
                  <a:pt x="0" y="0"/>
                </a:lnTo>
                <a:close/>
              </a:path>
            </a:pathLst>
          </a:custGeom>
          <a:blipFill>
            <a:blip r:embed="rId6"/>
            <a:stretch>
              <a:fillRect l="0" t="-18230" r="0" b="-6670"/>
            </a:stretch>
          </a:blipFill>
        </p:spPr>
      </p:sp>
      <p:sp>
        <p:nvSpPr>
          <p:cNvPr name="TextBox 19" id="19"/>
          <p:cNvSpPr txBox="true"/>
          <p:nvPr/>
        </p:nvSpPr>
        <p:spPr>
          <a:xfrm rot="0">
            <a:off x="1911702" y="187170"/>
            <a:ext cx="4388118" cy="519000"/>
          </a:xfrm>
          <a:prstGeom prst="rect">
            <a:avLst/>
          </a:prstGeom>
        </p:spPr>
        <p:txBody>
          <a:bodyPr anchor="t" rtlCol="false" tIns="0" lIns="0" bIns="0" rIns="0">
            <a:spAutoFit/>
          </a:bodyPr>
          <a:lstStyle/>
          <a:p>
            <a:pPr algn="l" marL="0" indent="0" lvl="0">
              <a:lnSpc>
                <a:spcPts val="3949"/>
              </a:lnSpc>
            </a:pPr>
            <a:r>
              <a:rPr lang="en-US" b="true" sz="3656" spc="-91">
                <a:solidFill>
                  <a:srgbClr val="112D4E"/>
                </a:solidFill>
                <a:latin typeface="Barlow Bold"/>
                <a:ea typeface="Barlow Bold"/>
                <a:cs typeface="Barlow Bold"/>
                <a:sym typeface="Barlow Bold"/>
              </a:rPr>
              <a:t>Lucrare de laborator</a:t>
            </a:r>
          </a:p>
        </p:txBody>
      </p:sp>
      <p:sp>
        <p:nvSpPr>
          <p:cNvPr name="TextBox 20" id="20"/>
          <p:cNvSpPr txBox="true"/>
          <p:nvPr/>
        </p:nvSpPr>
        <p:spPr>
          <a:xfrm rot="0">
            <a:off x="11809395" y="4517436"/>
            <a:ext cx="8334116" cy="512858"/>
          </a:xfrm>
          <a:prstGeom prst="rect">
            <a:avLst/>
          </a:prstGeom>
        </p:spPr>
        <p:txBody>
          <a:bodyPr anchor="t" rtlCol="false" tIns="0" lIns="0" bIns="0" rIns="0">
            <a:spAutoFit/>
          </a:bodyPr>
          <a:lstStyle/>
          <a:p>
            <a:pPr algn="l" marL="0" indent="0" lvl="0">
              <a:lnSpc>
                <a:spcPts val="3944"/>
              </a:lnSpc>
            </a:pPr>
            <a:r>
              <a:rPr lang="en-US" b="true" sz="3652" spc="-91">
                <a:solidFill>
                  <a:srgbClr val="112D4E"/>
                </a:solidFill>
                <a:latin typeface="Barlow Bold"/>
                <a:ea typeface="Barlow Bold"/>
                <a:cs typeface="Barlow Bold"/>
                <a:sym typeface="Barlow Bold"/>
              </a:rPr>
              <a:t>Rezultate ale învățării vizate:</a:t>
            </a:r>
          </a:p>
        </p:txBody>
      </p:sp>
      <p:sp>
        <p:nvSpPr>
          <p:cNvPr name="TextBox 21" id="21"/>
          <p:cNvSpPr txBox="true"/>
          <p:nvPr/>
        </p:nvSpPr>
        <p:spPr>
          <a:xfrm rot="0">
            <a:off x="12185365" y="1102286"/>
            <a:ext cx="5066902" cy="1341756"/>
          </a:xfrm>
          <a:prstGeom prst="rect">
            <a:avLst/>
          </a:prstGeom>
        </p:spPr>
        <p:txBody>
          <a:bodyPr anchor="t" rtlCol="false" tIns="0" lIns="0" bIns="0" rIns="0">
            <a:spAutoFit/>
          </a:bodyPr>
          <a:lstStyle/>
          <a:p>
            <a:pPr algn="ctr">
              <a:lnSpc>
                <a:spcPts val="5319"/>
              </a:lnSpc>
              <a:spcBef>
                <a:spcPct val="0"/>
              </a:spcBef>
            </a:pPr>
            <a:r>
              <a:rPr lang="en-US" b="true" sz="3799">
                <a:solidFill>
                  <a:srgbClr val="FCFEFF"/>
                </a:solidFill>
                <a:latin typeface="Canva Sans 2 Bold"/>
                <a:ea typeface="Canva Sans 2 Bold"/>
                <a:cs typeface="Canva Sans 2 Bold"/>
                <a:sym typeface="Canva Sans 2 Bold"/>
              </a:rPr>
              <a:t>M3 Negociere și contractare</a:t>
            </a:r>
          </a:p>
        </p:txBody>
      </p:sp>
      <p:sp>
        <p:nvSpPr>
          <p:cNvPr name="TextBox 22" id="22"/>
          <p:cNvSpPr txBox="true"/>
          <p:nvPr/>
        </p:nvSpPr>
        <p:spPr>
          <a:xfrm rot="0">
            <a:off x="236004" y="6717162"/>
            <a:ext cx="5386402" cy="2263719"/>
          </a:xfrm>
          <a:prstGeom prst="rect">
            <a:avLst/>
          </a:prstGeom>
        </p:spPr>
        <p:txBody>
          <a:bodyPr anchor="t" rtlCol="false" tIns="0" lIns="0" bIns="0" rIns="0">
            <a:spAutoFit/>
          </a:bodyPr>
          <a:lstStyle/>
          <a:p>
            <a:pPr algn="ctr">
              <a:lnSpc>
                <a:spcPts val="5953"/>
              </a:lnSpc>
            </a:pPr>
            <a:r>
              <a:rPr lang="en-US" sz="4252">
                <a:solidFill>
                  <a:srgbClr val="FCFEFF"/>
                </a:solidFill>
                <a:latin typeface="Canva Sans 2"/>
                <a:ea typeface="Canva Sans 2"/>
                <a:cs typeface="Canva Sans 2"/>
                <a:sym typeface="Canva Sans 2"/>
              </a:rPr>
              <a:t>Exemplul 12 -</a:t>
            </a:r>
          </a:p>
          <a:p>
            <a:pPr algn="ctr">
              <a:lnSpc>
                <a:spcPts val="5953"/>
              </a:lnSpc>
              <a:spcBef>
                <a:spcPct val="0"/>
              </a:spcBef>
            </a:pPr>
            <a:r>
              <a:rPr lang="en-US" sz="4252">
                <a:solidFill>
                  <a:srgbClr val="112D4E"/>
                </a:solidFill>
                <a:latin typeface="Canva Sans 2"/>
                <a:ea typeface="Canva Sans 2"/>
                <a:cs typeface="Canva Sans 2"/>
                <a:sym typeface="Canva Sans 2"/>
              </a:rPr>
              <a:t>Repere metodologice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CFEFF"/>
        </a:solidFill>
      </p:bgPr>
    </p:bg>
    <p:spTree>
      <p:nvGrpSpPr>
        <p:cNvPr id="1" name=""/>
        <p:cNvGrpSpPr/>
        <p:nvPr/>
      </p:nvGrpSpPr>
      <p:grpSpPr>
        <a:xfrm>
          <a:off x="0" y="0"/>
          <a:ext cx="0" cy="0"/>
          <a:chOff x="0" y="0"/>
          <a:chExt cx="0" cy="0"/>
        </a:xfrm>
      </p:grpSpPr>
      <p:sp>
        <p:nvSpPr>
          <p:cNvPr name="Freeform 2" id="2"/>
          <p:cNvSpPr/>
          <p:nvPr/>
        </p:nvSpPr>
        <p:spPr>
          <a:xfrm flipH="false" flipV="false" rot="0">
            <a:off x="3296197" y="-654847"/>
            <a:ext cx="14991803" cy="10941847"/>
          </a:xfrm>
          <a:custGeom>
            <a:avLst/>
            <a:gdLst/>
            <a:ahLst/>
            <a:cxnLst/>
            <a:rect r="r" b="b" t="t" l="l"/>
            <a:pathLst>
              <a:path h="10941847" w="14991803">
                <a:moveTo>
                  <a:pt x="0" y="0"/>
                </a:moveTo>
                <a:lnTo>
                  <a:pt x="14991803" y="0"/>
                </a:lnTo>
                <a:lnTo>
                  <a:pt x="14991803" y="10941847"/>
                </a:lnTo>
                <a:lnTo>
                  <a:pt x="0" y="10941847"/>
                </a:lnTo>
                <a:lnTo>
                  <a:pt x="0" y="0"/>
                </a:lnTo>
                <a:close/>
              </a:path>
            </a:pathLst>
          </a:custGeom>
          <a:blipFill>
            <a:blip r:embed="rId2"/>
            <a:stretch>
              <a:fillRect l="-7725" t="-2337" r="0" b="-797"/>
            </a:stretch>
          </a:blipFill>
        </p:spPr>
      </p:sp>
      <p:sp>
        <p:nvSpPr>
          <p:cNvPr name="Freeform 3" id="3"/>
          <p:cNvSpPr/>
          <p:nvPr/>
        </p:nvSpPr>
        <p:spPr>
          <a:xfrm flipH="false" flipV="false" rot="0">
            <a:off x="13332391" y="710776"/>
            <a:ext cx="4076883" cy="2572273"/>
          </a:xfrm>
          <a:custGeom>
            <a:avLst/>
            <a:gdLst/>
            <a:ahLst/>
            <a:cxnLst/>
            <a:rect r="r" b="b" t="t" l="l"/>
            <a:pathLst>
              <a:path h="2572273" w="4076883">
                <a:moveTo>
                  <a:pt x="0" y="0"/>
                </a:moveTo>
                <a:lnTo>
                  <a:pt x="4076883" y="0"/>
                </a:lnTo>
                <a:lnTo>
                  <a:pt x="4076883" y="2572273"/>
                </a:lnTo>
                <a:lnTo>
                  <a:pt x="0" y="2572273"/>
                </a:lnTo>
                <a:lnTo>
                  <a:pt x="0" y="0"/>
                </a:lnTo>
                <a:close/>
              </a:path>
            </a:pathLst>
          </a:custGeom>
          <a:blipFill>
            <a:blip r:embed="rId3"/>
            <a:stretch>
              <a:fillRect l="0" t="-5596" r="0" b="0"/>
            </a:stretch>
          </a:blipFill>
        </p:spPr>
      </p:sp>
      <p:sp>
        <p:nvSpPr>
          <p:cNvPr name="Freeform 4" id="4"/>
          <p:cNvSpPr/>
          <p:nvPr/>
        </p:nvSpPr>
        <p:spPr>
          <a:xfrm flipH="false" flipV="false" rot="0">
            <a:off x="13945529" y="6067651"/>
            <a:ext cx="4076883" cy="2716223"/>
          </a:xfrm>
          <a:custGeom>
            <a:avLst/>
            <a:gdLst/>
            <a:ahLst/>
            <a:cxnLst/>
            <a:rect r="r" b="b" t="t" l="l"/>
            <a:pathLst>
              <a:path h="2716223" w="4076883">
                <a:moveTo>
                  <a:pt x="0" y="0"/>
                </a:moveTo>
                <a:lnTo>
                  <a:pt x="4076883" y="0"/>
                </a:lnTo>
                <a:lnTo>
                  <a:pt x="4076883" y="2716223"/>
                </a:lnTo>
                <a:lnTo>
                  <a:pt x="0" y="2716223"/>
                </a:lnTo>
                <a:lnTo>
                  <a:pt x="0" y="0"/>
                </a:lnTo>
                <a:close/>
              </a:path>
            </a:pathLst>
          </a:custGeom>
          <a:blipFill>
            <a:blip r:embed="rId4"/>
            <a:stretch>
              <a:fillRect l="0" t="0" r="0" b="0"/>
            </a:stretch>
          </a:blipFill>
        </p:spPr>
      </p:sp>
      <p:sp>
        <p:nvSpPr>
          <p:cNvPr name="Freeform 5" id="5"/>
          <p:cNvSpPr/>
          <p:nvPr/>
        </p:nvSpPr>
        <p:spPr>
          <a:xfrm flipH="false" flipV="false" rot="0">
            <a:off x="295326" y="120541"/>
            <a:ext cx="1766270" cy="1628210"/>
          </a:xfrm>
          <a:custGeom>
            <a:avLst/>
            <a:gdLst/>
            <a:ahLst/>
            <a:cxnLst/>
            <a:rect r="r" b="b" t="t" l="l"/>
            <a:pathLst>
              <a:path h="1628210" w="1766270">
                <a:moveTo>
                  <a:pt x="0" y="0"/>
                </a:moveTo>
                <a:lnTo>
                  <a:pt x="1766270" y="0"/>
                </a:lnTo>
                <a:lnTo>
                  <a:pt x="1766270" y="1628209"/>
                </a:lnTo>
                <a:lnTo>
                  <a:pt x="0" y="16282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CFEFF"/>
        </a:solidFill>
      </p:bgPr>
    </p:bg>
    <p:spTree>
      <p:nvGrpSpPr>
        <p:cNvPr id="1" name=""/>
        <p:cNvGrpSpPr/>
        <p:nvPr/>
      </p:nvGrpSpPr>
      <p:grpSpPr>
        <a:xfrm>
          <a:off x="0" y="0"/>
          <a:ext cx="0" cy="0"/>
          <a:chOff x="0" y="0"/>
          <a:chExt cx="0" cy="0"/>
        </a:xfrm>
      </p:grpSpPr>
      <p:sp>
        <p:nvSpPr>
          <p:cNvPr name="Freeform 2" id="2"/>
          <p:cNvSpPr/>
          <p:nvPr/>
        </p:nvSpPr>
        <p:spPr>
          <a:xfrm flipH="false" flipV="false" rot="0">
            <a:off x="408356" y="0"/>
            <a:ext cx="16223639" cy="10437749"/>
          </a:xfrm>
          <a:custGeom>
            <a:avLst/>
            <a:gdLst/>
            <a:ahLst/>
            <a:cxnLst/>
            <a:rect r="r" b="b" t="t" l="l"/>
            <a:pathLst>
              <a:path h="10437749" w="16223639">
                <a:moveTo>
                  <a:pt x="0" y="0"/>
                </a:moveTo>
                <a:lnTo>
                  <a:pt x="16223639" y="0"/>
                </a:lnTo>
                <a:lnTo>
                  <a:pt x="16223639" y="10437749"/>
                </a:lnTo>
                <a:lnTo>
                  <a:pt x="0" y="10437749"/>
                </a:lnTo>
                <a:lnTo>
                  <a:pt x="0" y="0"/>
                </a:lnTo>
                <a:close/>
              </a:path>
            </a:pathLst>
          </a:custGeom>
          <a:blipFill>
            <a:blip r:embed="rId2"/>
            <a:stretch>
              <a:fillRect l="0" t="-709" r="0" b="-709"/>
            </a:stretch>
          </a:blipFill>
        </p:spPr>
      </p:sp>
      <p:sp>
        <p:nvSpPr>
          <p:cNvPr name="Freeform 3" id="3"/>
          <p:cNvSpPr/>
          <p:nvPr/>
        </p:nvSpPr>
        <p:spPr>
          <a:xfrm flipH="false" flipV="false" rot="0">
            <a:off x="408356" y="0"/>
            <a:ext cx="1884997" cy="1945803"/>
          </a:xfrm>
          <a:custGeom>
            <a:avLst/>
            <a:gdLst/>
            <a:ahLst/>
            <a:cxnLst/>
            <a:rect r="r" b="b" t="t" l="l"/>
            <a:pathLst>
              <a:path h="1945803" w="1884997">
                <a:moveTo>
                  <a:pt x="0" y="0"/>
                </a:moveTo>
                <a:lnTo>
                  <a:pt x="1884997" y="0"/>
                </a:lnTo>
                <a:lnTo>
                  <a:pt x="1884997" y="1945803"/>
                </a:lnTo>
                <a:lnTo>
                  <a:pt x="0" y="19458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703386" y="7968501"/>
            <a:ext cx="3276609" cy="2132775"/>
          </a:xfrm>
          <a:custGeom>
            <a:avLst/>
            <a:gdLst/>
            <a:ahLst/>
            <a:cxnLst/>
            <a:rect r="r" b="b" t="t" l="l"/>
            <a:pathLst>
              <a:path h="2132775" w="3276609">
                <a:moveTo>
                  <a:pt x="0" y="0"/>
                </a:moveTo>
                <a:lnTo>
                  <a:pt x="3276609" y="0"/>
                </a:lnTo>
                <a:lnTo>
                  <a:pt x="3276609" y="2132775"/>
                </a:lnTo>
                <a:lnTo>
                  <a:pt x="0" y="21327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7999" r="0" b="-27999"/>
            </a:stretch>
          </a:blipFill>
        </p:spPr>
      </p:sp>
      <p:sp>
        <p:nvSpPr>
          <p:cNvPr name="TextBox 3" id="3"/>
          <p:cNvSpPr txBox="true"/>
          <p:nvPr/>
        </p:nvSpPr>
        <p:spPr>
          <a:xfrm rot="0">
            <a:off x="4838916" y="-57150"/>
            <a:ext cx="9031486" cy="1179181"/>
          </a:xfrm>
          <a:prstGeom prst="rect">
            <a:avLst/>
          </a:prstGeom>
        </p:spPr>
        <p:txBody>
          <a:bodyPr anchor="t" rtlCol="false" tIns="0" lIns="0" bIns="0" rIns="0">
            <a:spAutoFit/>
          </a:bodyPr>
          <a:lstStyle/>
          <a:p>
            <a:pPr algn="ctr">
              <a:lnSpc>
                <a:spcPts val="4340"/>
              </a:lnSpc>
            </a:pPr>
            <a:r>
              <a:rPr lang="en-US" b="true" sz="3100">
                <a:solidFill>
                  <a:srgbClr val="000000"/>
                </a:solidFill>
                <a:latin typeface="Montserrat Bold"/>
                <a:ea typeface="Montserrat Bold"/>
                <a:cs typeface="Montserrat Bold"/>
                <a:sym typeface="Montserrat Bold"/>
              </a:rPr>
              <a:t>DEFĂȘURAREA ACTIVITĂȚII</a:t>
            </a:r>
          </a:p>
          <a:p>
            <a:pPr algn="ctr">
              <a:lnSpc>
                <a:spcPts val="5320"/>
              </a:lnSpc>
            </a:pPr>
            <a:r>
              <a:rPr lang="en-US" sz="3800">
                <a:solidFill>
                  <a:srgbClr val="000000"/>
                </a:solidFill>
                <a:latin typeface="Montserrat"/>
                <a:ea typeface="Montserrat"/>
                <a:cs typeface="Montserrat"/>
                <a:sym typeface="Montserrat"/>
              </a:rPr>
              <a:t>Metoda Fishbowl (tehnica acvariului) </a:t>
            </a:r>
          </a:p>
        </p:txBody>
      </p:sp>
      <p:sp>
        <p:nvSpPr>
          <p:cNvPr name="TextBox 4" id="4"/>
          <p:cNvSpPr txBox="true"/>
          <p:nvPr/>
        </p:nvSpPr>
        <p:spPr>
          <a:xfrm rot="0">
            <a:off x="871918" y="1624768"/>
            <a:ext cx="16968617" cy="9372981"/>
          </a:xfrm>
          <a:prstGeom prst="rect">
            <a:avLst/>
          </a:prstGeom>
        </p:spPr>
        <p:txBody>
          <a:bodyPr anchor="t" rtlCol="false" tIns="0" lIns="0" bIns="0" rIns="0">
            <a:spAutoFit/>
          </a:bodyPr>
          <a:lstStyle/>
          <a:p>
            <a:pPr algn="l">
              <a:lnSpc>
                <a:spcPts val="2995"/>
              </a:lnSpc>
            </a:pPr>
          </a:p>
          <a:p>
            <a:pPr algn="l">
              <a:lnSpc>
                <a:spcPts val="3135"/>
              </a:lnSpc>
            </a:pPr>
            <a:r>
              <a:rPr lang="en-US" sz="2239">
                <a:solidFill>
                  <a:srgbClr val="000000"/>
                </a:solidFill>
                <a:latin typeface="Montserrat"/>
                <a:ea typeface="Montserrat"/>
                <a:cs typeface="Montserrat"/>
                <a:sym typeface="Montserrat"/>
              </a:rPr>
              <a:t>      </a:t>
            </a:r>
            <a:r>
              <a:rPr lang="en-US" sz="2239" b="true">
                <a:solidFill>
                  <a:srgbClr val="000000"/>
                </a:solidFill>
                <a:latin typeface="Montserrat Bold"/>
                <a:ea typeface="Montserrat Bold"/>
                <a:cs typeface="Montserrat Bold"/>
                <a:sym typeface="Montserrat Bold"/>
              </a:rPr>
              <a:t>1. DISPUNEREA MOBILIERULUI (ÎN DOUĂ CERCURI CONCENTRICE);</a:t>
            </a:r>
          </a:p>
          <a:p>
            <a:pPr algn="l">
              <a:lnSpc>
                <a:spcPts val="3135"/>
              </a:lnSpc>
            </a:pPr>
          </a:p>
          <a:p>
            <a:pPr algn="l">
              <a:lnSpc>
                <a:spcPts val="3135"/>
              </a:lnSpc>
            </a:pPr>
            <a:r>
              <a:rPr lang="en-US" sz="2239" b="true">
                <a:solidFill>
                  <a:srgbClr val="000000"/>
                </a:solidFill>
                <a:latin typeface="Montserrat Bold"/>
                <a:ea typeface="Montserrat Bold"/>
                <a:cs typeface="Montserrat Bold"/>
                <a:sym typeface="Montserrat Bold"/>
              </a:rPr>
              <a:t>      2. CONSTITUIREA GRUPURILOR DE PARTICIPANȚI:  </a:t>
            </a:r>
          </a:p>
          <a:p>
            <a:pPr algn="just">
              <a:lnSpc>
                <a:spcPts val="3135"/>
              </a:lnSpc>
            </a:pPr>
            <a:r>
              <a:rPr lang="en-US" sz="2239" b="true">
                <a:solidFill>
                  <a:srgbClr val="000000"/>
                </a:solidFill>
                <a:latin typeface="Montserrat Bold"/>
                <a:ea typeface="Montserrat Bold"/>
                <a:cs typeface="Montserrat Bold"/>
                <a:sym typeface="Montserrat Bold"/>
              </a:rPr>
              <a:t>  </a:t>
            </a:r>
            <a:r>
              <a:rPr lang="en-US" sz="2239">
                <a:solidFill>
                  <a:srgbClr val="000000"/>
                </a:solidFill>
                <a:latin typeface="Montserrat"/>
                <a:ea typeface="Montserrat"/>
                <a:cs typeface="Montserrat"/>
                <a:sym typeface="Montserrat"/>
              </a:rPr>
              <a:t>Participanții aflați în cercul din interior vor constitui grupul de discuție, iar cei plasați în cercul din exterior – grupul de observatori.</a:t>
            </a:r>
          </a:p>
          <a:p>
            <a:pPr algn="l">
              <a:lnSpc>
                <a:spcPts val="3135"/>
              </a:lnSpc>
            </a:pPr>
          </a:p>
          <a:p>
            <a:pPr algn="l">
              <a:lnSpc>
                <a:spcPts val="3135"/>
              </a:lnSpc>
            </a:pPr>
            <a:r>
              <a:rPr lang="en-US" sz="2239">
                <a:solidFill>
                  <a:srgbClr val="000000"/>
                </a:solidFill>
                <a:latin typeface="Montserrat"/>
                <a:ea typeface="Montserrat"/>
                <a:cs typeface="Montserrat"/>
                <a:sym typeface="Montserrat"/>
              </a:rPr>
              <a:t>    </a:t>
            </a:r>
            <a:r>
              <a:rPr lang="en-US" sz="2239" b="true">
                <a:solidFill>
                  <a:srgbClr val="000000"/>
                </a:solidFill>
                <a:latin typeface="Montserrat Bold"/>
                <a:ea typeface="Montserrat Bold"/>
                <a:cs typeface="Montserrat Bold"/>
                <a:sym typeface="Montserrat Bold"/>
              </a:rPr>
              <a:t>  3. PREZENTAREA SARCINILOR DE LUCRU ȘI STABILIREA REGULILOR;</a:t>
            </a:r>
          </a:p>
          <a:p>
            <a:pPr algn="l">
              <a:lnSpc>
                <a:spcPts val="3135"/>
              </a:lnSpc>
            </a:pPr>
            <a:r>
              <a:rPr lang="en-US" sz="2239">
                <a:solidFill>
                  <a:srgbClr val="000000"/>
                </a:solidFill>
                <a:latin typeface="Montserrat"/>
                <a:ea typeface="Montserrat"/>
                <a:cs typeface="Montserrat"/>
                <a:sym typeface="Montserrat"/>
              </a:rPr>
              <a:t>       Elevii din cercul interior vor dezbate timp de 8-10 minute, posibilitatea încheierii unui contract comodat pentru stabilirea sediului firmei;</a:t>
            </a:r>
          </a:p>
          <a:p>
            <a:pPr algn="l">
              <a:lnSpc>
                <a:spcPts val="3135"/>
              </a:lnSpc>
            </a:pPr>
            <a:r>
              <a:rPr lang="en-US" sz="2239">
                <a:solidFill>
                  <a:srgbClr val="000000"/>
                </a:solidFill>
                <a:latin typeface="Montserrat"/>
                <a:ea typeface="Montserrat"/>
                <a:cs typeface="Montserrat"/>
                <a:sym typeface="Montserrat"/>
              </a:rPr>
              <a:t>     </a:t>
            </a:r>
            <a:r>
              <a:rPr lang="en-US" sz="2239" b="true">
                <a:solidFill>
                  <a:srgbClr val="000000"/>
                </a:solidFill>
                <a:latin typeface="Montserrat Bold"/>
                <a:ea typeface="Montserrat Bold"/>
                <a:cs typeface="Montserrat Bold"/>
                <a:sym typeface="Montserrat Bold"/>
              </a:rPr>
              <a:t>4. REALIZAREA SARCINILOR DE LUCRU (DEZBATEREA ȘI OBSERVAREA)</a:t>
            </a:r>
          </a:p>
          <a:p>
            <a:pPr algn="l">
              <a:lnSpc>
                <a:spcPts val="3135"/>
              </a:lnSpc>
            </a:pPr>
            <a:r>
              <a:rPr lang="en-US" sz="2239">
                <a:solidFill>
                  <a:srgbClr val="000000"/>
                </a:solidFill>
                <a:latin typeface="Montserrat"/>
                <a:ea typeface="Montserrat"/>
                <a:cs typeface="Montserrat"/>
                <a:sym typeface="Montserrat"/>
              </a:rPr>
              <a:t>     </a:t>
            </a:r>
            <a:r>
              <a:rPr lang="en-US" sz="2239">
                <a:solidFill>
                  <a:srgbClr val="000000"/>
                </a:solidFill>
                <a:latin typeface="Montserrat"/>
                <a:ea typeface="Montserrat"/>
                <a:cs typeface="Montserrat"/>
                <a:sym typeface="Montserrat"/>
              </a:rPr>
              <a:t>Elevii din cele două grupuri realizează sarcinile distribuite: dezbaterea temei propuse, respectiv completarea fișei de observare</a:t>
            </a:r>
          </a:p>
          <a:p>
            <a:pPr algn="l">
              <a:lnSpc>
                <a:spcPts val="3135"/>
              </a:lnSpc>
            </a:pPr>
            <a:r>
              <a:rPr lang="en-US" sz="2239">
                <a:solidFill>
                  <a:srgbClr val="000000"/>
                </a:solidFill>
                <a:latin typeface="Montserrat"/>
                <a:ea typeface="Montserrat"/>
                <a:cs typeface="Montserrat"/>
                <a:sym typeface="Montserrat"/>
              </a:rPr>
              <a:t>     </a:t>
            </a:r>
            <a:r>
              <a:rPr lang="en-US" sz="2239" b="true">
                <a:solidFill>
                  <a:srgbClr val="000000"/>
                </a:solidFill>
                <a:latin typeface="Montserrat Bold"/>
                <a:ea typeface="Montserrat Bold"/>
                <a:cs typeface="Montserrat Bold"/>
                <a:sym typeface="Montserrat Bold"/>
              </a:rPr>
              <a:t>5. PREZENTAREA OBSERVAȚIILOR</a:t>
            </a:r>
          </a:p>
          <a:p>
            <a:pPr algn="l">
              <a:lnSpc>
                <a:spcPts val="3135"/>
              </a:lnSpc>
            </a:pPr>
            <a:r>
              <a:rPr lang="en-US" sz="2239">
                <a:solidFill>
                  <a:srgbClr val="000000"/>
                </a:solidFill>
                <a:latin typeface="Montserrat"/>
                <a:ea typeface="Montserrat"/>
                <a:cs typeface="Montserrat"/>
                <a:sym typeface="Montserrat"/>
              </a:rPr>
              <a:t>    </a:t>
            </a:r>
            <a:r>
              <a:rPr lang="en-US" sz="2239">
                <a:solidFill>
                  <a:srgbClr val="000000"/>
                </a:solidFill>
                <a:latin typeface="Montserrat"/>
                <a:ea typeface="Montserrat"/>
                <a:cs typeface="Montserrat"/>
                <a:sym typeface="Montserrat"/>
              </a:rPr>
              <a:t>Elevii din cercul exterior prezintă datele înregistrate în fi[AI1] șa de observare.</a:t>
            </a:r>
          </a:p>
          <a:p>
            <a:pPr algn="l">
              <a:lnSpc>
                <a:spcPts val="3135"/>
              </a:lnSpc>
            </a:pPr>
            <a:r>
              <a:rPr lang="en-US" sz="2239">
                <a:solidFill>
                  <a:srgbClr val="000000"/>
                </a:solidFill>
                <a:latin typeface="Montserrat"/>
                <a:ea typeface="Montserrat"/>
                <a:cs typeface="Montserrat"/>
                <a:sym typeface="Montserrat"/>
              </a:rPr>
              <a:t>    </a:t>
            </a:r>
            <a:r>
              <a:rPr lang="en-US" sz="2239" b="true">
                <a:solidFill>
                  <a:srgbClr val="000000"/>
                </a:solidFill>
                <a:latin typeface="Montserrat Bold"/>
                <a:ea typeface="Montserrat Bold"/>
                <a:cs typeface="Montserrat Bold"/>
                <a:sym typeface="Montserrat Bold"/>
              </a:rPr>
              <a:t>6. INVERSAREA ROLURILOR ȘI RELUAREA ETAPELOR 3-5</a:t>
            </a:r>
          </a:p>
          <a:p>
            <a:pPr algn="l">
              <a:lnSpc>
                <a:spcPts val="3135"/>
              </a:lnSpc>
            </a:pPr>
            <a:r>
              <a:rPr lang="en-US" sz="2239">
                <a:solidFill>
                  <a:srgbClr val="000000"/>
                </a:solidFill>
                <a:latin typeface="Montserrat"/>
                <a:ea typeface="Montserrat"/>
                <a:cs typeface="Montserrat"/>
                <a:sym typeface="Montserrat"/>
              </a:rPr>
              <a:t>– Elevii schimbă locurile;</a:t>
            </a:r>
          </a:p>
          <a:p>
            <a:pPr algn="l">
              <a:lnSpc>
                <a:spcPts val="3135"/>
              </a:lnSpc>
            </a:pPr>
            <a:r>
              <a:rPr lang="en-US" sz="2239">
                <a:solidFill>
                  <a:srgbClr val="000000"/>
                </a:solidFill>
                <a:latin typeface="Montserrat"/>
                <a:ea typeface="Montserrat"/>
                <a:cs typeface="Montserrat"/>
                <a:sym typeface="Montserrat"/>
              </a:rPr>
              <a:t>– Se lansează idea încheierea unui contract de închiriere pentru stabilirea sediului firmei pe care elevii din cercul interior trebuie să o dezbată;</a:t>
            </a:r>
          </a:p>
          <a:p>
            <a:pPr algn="l">
              <a:lnSpc>
                <a:spcPts val="3135"/>
              </a:lnSpc>
            </a:pPr>
            <a:r>
              <a:rPr lang="en-US" sz="2239">
                <a:solidFill>
                  <a:srgbClr val="000000"/>
                </a:solidFill>
                <a:latin typeface="Montserrat"/>
                <a:ea typeface="Montserrat"/>
                <a:cs typeface="Montserrat"/>
                <a:sym typeface="Montserrat"/>
              </a:rPr>
              <a:t>– Elevii din cercul exterior completează fișe de observare.</a:t>
            </a:r>
          </a:p>
          <a:p>
            <a:pPr algn="l">
              <a:lnSpc>
                <a:spcPts val="3135"/>
              </a:lnSpc>
            </a:pPr>
            <a:r>
              <a:rPr lang="en-US" sz="2239">
                <a:solidFill>
                  <a:srgbClr val="000000"/>
                </a:solidFill>
                <a:latin typeface="Montserrat"/>
                <a:ea typeface="Montserrat"/>
                <a:cs typeface="Montserrat"/>
                <a:sym typeface="Montserrat"/>
              </a:rPr>
              <a:t>   </a:t>
            </a:r>
            <a:r>
              <a:rPr lang="en-US" sz="2239" b="true">
                <a:solidFill>
                  <a:srgbClr val="000000"/>
                </a:solidFill>
                <a:latin typeface="Montserrat Bold"/>
                <a:ea typeface="Montserrat Bold"/>
                <a:cs typeface="Montserrat Bold"/>
                <a:sym typeface="Montserrat Bold"/>
              </a:rPr>
              <a:t>7. ELEVII DECID VARIANTA DE CONTRACT APLICABILĂ FIRMEI DE EXERCIȚIU.</a:t>
            </a:r>
          </a:p>
          <a:p>
            <a:pPr algn="l">
              <a:lnSpc>
                <a:spcPts val="2530"/>
              </a:lnSpc>
            </a:pPr>
          </a:p>
          <a:p>
            <a:pPr algn="l">
              <a:lnSpc>
                <a:spcPts val="2530"/>
              </a:lnSpc>
              <a:spcBef>
                <a:spcPct val="0"/>
              </a:spcBef>
            </a:pPr>
            <a:r>
              <a:rPr lang="en-US" sz="1807">
                <a:solidFill>
                  <a:srgbClr val="000000"/>
                </a:solidFill>
                <a:latin typeface="Maharlika"/>
                <a:ea typeface="Maharlika"/>
                <a:cs typeface="Maharlika"/>
                <a:sym typeface="Maharlika"/>
              </a:rPr>
              <a:t>.</a:t>
            </a:r>
          </a:p>
          <a:p>
            <a:pPr algn="ctr">
              <a:lnSpc>
                <a:spcPts val="2212"/>
              </a:lnSpc>
              <a:spcBef>
                <a:spcPct val="0"/>
              </a:spcBef>
            </a:pPr>
            <a:r>
              <a:rPr lang="en-US" sz="1580">
                <a:solidFill>
                  <a:srgbClr val="000000"/>
                </a:solidFill>
                <a:latin typeface="Maharlika"/>
                <a:ea typeface="Maharlika"/>
                <a:cs typeface="Maharlika"/>
                <a:sym typeface="Maharlika"/>
              </a:rPr>
              <a:t> </a:t>
            </a:r>
          </a:p>
          <a:p>
            <a:pPr algn="ctr">
              <a:lnSpc>
                <a:spcPts val="2212"/>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4F6A92"/>
        </a:solidFill>
      </p:bgPr>
    </p:bg>
    <p:spTree>
      <p:nvGrpSpPr>
        <p:cNvPr id="1" name=""/>
        <p:cNvGrpSpPr/>
        <p:nvPr/>
      </p:nvGrpSpPr>
      <p:grpSpPr>
        <a:xfrm>
          <a:off x="0" y="0"/>
          <a:ext cx="0" cy="0"/>
          <a:chOff x="0" y="0"/>
          <a:chExt cx="0" cy="0"/>
        </a:xfrm>
      </p:grpSpPr>
      <p:grpSp>
        <p:nvGrpSpPr>
          <p:cNvPr name="Group 2" id="2"/>
          <p:cNvGrpSpPr/>
          <p:nvPr/>
        </p:nvGrpSpPr>
        <p:grpSpPr>
          <a:xfrm rot="0">
            <a:off x="-1336306" y="4404617"/>
            <a:ext cx="4438309" cy="3843376"/>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0" t="-36501" r="0" b="-36501"/>
              </a:stretch>
            </a:blipFill>
            <a:ln cap="sq">
              <a:noFill/>
              <a:prstDash val="solid"/>
              <a:miter/>
            </a:ln>
          </p:spPr>
        </p:sp>
      </p:grpSp>
      <p:grpSp>
        <p:nvGrpSpPr>
          <p:cNvPr name="Group 4" id="4"/>
          <p:cNvGrpSpPr/>
          <p:nvPr/>
        </p:nvGrpSpPr>
        <p:grpSpPr>
          <a:xfrm rot="0">
            <a:off x="11849816" y="-503377"/>
            <a:ext cx="4438309" cy="3843376"/>
            <a:chOff x="0" y="0"/>
            <a:chExt cx="4282440" cy="3708400"/>
          </a:xfrm>
        </p:grpSpPr>
        <p:sp>
          <p:nvSpPr>
            <p:cNvPr name="Freeform 5" id="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15355" t="0" r="-15355" b="0"/>
              </a:stretch>
            </a:blipFill>
            <a:ln cap="sq">
              <a:noFill/>
              <a:prstDash val="solid"/>
              <a:miter/>
            </a:ln>
          </p:spPr>
        </p:sp>
      </p:grpSp>
      <p:grpSp>
        <p:nvGrpSpPr>
          <p:cNvPr name="Group 6" id="6"/>
          <p:cNvGrpSpPr/>
          <p:nvPr/>
        </p:nvGrpSpPr>
        <p:grpSpPr>
          <a:xfrm rot="0">
            <a:off x="2147261" y="6443624"/>
            <a:ext cx="4438309" cy="3843376"/>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4865" t="0" r="-14865" b="0"/>
              </a:stretch>
            </a:blipFill>
            <a:ln cap="sq">
              <a:noFill/>
              <a:prstDash val="solid"/>
              <a:miter/>
            </a:ln>
          </p:spPr>
        </p:sp>
      </p:grpSp>
      <p:grpSp>
        <p:nvGrpSpPr>
          <p:cNvPr name="Group 8" id="8"/>
          <p:cNvGrpSpPr/>
          <p:nvPr/>
        </p:nvGrpSpPr>
        <p:grpSpPr>
          <a:xfrm rot="0">
            <a:off x="15286624" y="1580657"/>
            <a:ext cx="4438309" cy="3843376"/>
            <a:chOff x="0" y="0"/>
            <a:chExt cx="4282440" cy="3708400"/>
          </a:xfrm>
        </p:grpSpPr>
        <p:sp>
          <p:nvSpPr>
            <p:cNvPr name="Freeform 9" id="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14987" t="0" r="-14987" b="0"/>
              </a:stretch>
            </a:blipFill>
            <a:ln cap="sq">
              <a:noFill/>
              <a:prstDash val="solid"/>
              <a:miter/>
            </a:ln>
          </p:spPr>
        </p:sp>
      </p:grpSp>
      <p:sp>
        <p:nvSpPr>
          <p:cNvPr name="Freeform 10" id="10"/>
          <p:cNvSpPr/>
          <p:nvPr/>
        </p:nvSpPr>
        <p:spPr>
          <a:xfrm flipH="false" flipV="false" rot="7221679">
            <a:off x="12844168" y="3496395"/>
            <a:ext cx="2898563" cy="2508574"/>
          </a:xfrm>
          <a:custGeom>
            <a:avLst/>
            <a:gdLst/>
            <a:ahLst/>
            <a:cxnLst/>
            <a:rect r="r" b="b" t="t" l="l"/>
            <a:pathLst>
              <a:path h="2508574" w="2898563">
                <a:moveTo>
                  <a:pt x="0" y="0"/>
                </a:moveTo>
                <a:lnTo>
                  <a:pt x="2898562" y="0"/>
                </a:lnTo>
                <a:lnTo>
                  <a:pt x="2898562" y="2508574"/>
                </a:lnTo>
                <a:lnTo>
                  <a:pt x="0" y="25085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7221679">
            <a:off x="-228763" y="8379277"/>
            <a:ext cx="2898563" cy="2508574"/>
          </a:xfrm>
          <a:custGeom>
            <a:avLst/>
            <a:gdLst/>
            <a:ahLst/>
            <a:cxnLst/>
            <a:rect r="r" b="b" t="t" l="l"/>
            <a:pathLst>
              <a:path h="2508574" w="2898563">
                <a:moveTo>
                  <a:pt x="0" y="0"/>
                </a:moveTo>
                <a:lnTo>
                  <a:pt x="2898563" y="0"/>
                </a:lnTo>
                <a:lnTo>
                  <a:pt x="2898563" y="2508575"/>
                </a:lnTo>
                <a:lnTo>
                  <a:pt x="0" y="25085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3578320">
            <a:off x="15807017" y="-1061105"/>
            <a:ext cx="2904567" cy="2513771"/>
          </a:xfrm>
          <a:custGeom>
            <a:avLst/>
            <a:gdLst/>
            <a:ahLst/>
            <a:cxnLst/>
            <a:rect r="r" b="b" t="t" l="l"/>
            <a:pathLst>
              <a:path h="2513771" w="2904567">
                <a:moveTo>
                  <a:pt x="0" y="0"/>
                </a:moveTo>
                <a:lnTo>
                  <a:pt x="2904566" y="0"/>
                </a:lnTo>
                <a:lnTo>
                  <a:pt x="2904566" y="2513771"/>
                </a:lnTo>
                <a:lnTo>
                  <a:pt x="0" y="25137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3578320">
            <a:off x="15180805" y="4874211"/>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3578320">
            <a:off x="2953192" y="5069419"/>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1803357" y="233880"/>
            <a:ext cx="8841373" cy="5071910"/>
          </a:xfrm>
          <a:prstGeom prst="rect">
            <a:avLst/>
          </a:prstGeom>
        </p:spPr>
        <p:txBody>
          <a:bodyPr anchor="t" rtlCol="false" tIns="0" lIns="0" bIns="0" rIns="0">
            <a:spAutoFit/>
          </a:bodyPr>
          <a:lstStyle/>
          <a:p>
            <a:pPr algn="ctr" marL="0" indent="0" lvl="1">
              <a:lnSpc>
                <a:spcPts val="4002"/>
              </a:lnSpc>
              <a:spcBef>
                <a:spcPct val="0"/>
              </a:spcBef>
            </a:pPr>
            <a:r>
              <a:rPr lang="en-US" sz="3740" spc="104">
                <a:solidFill>
                  <a:srgbClr val="FFFFFF"/>
                </a:solidFill>
                <a:latin typeface="Barlow Condensed"/>
                <a:ea typeface="Barlow Condensed"/>
                <a:cs typeface="Barlow Condensed"/>
                <a:sym typeface="Barlow Condensed"/>
              </a:rPr>
              <a:t>Programa școlară a fiecărui modul trebuie privită ca răspuns optim pentru tipurile de ieșiri (finalizarea liceului tehnologic, respectiv finalizarea învățământului profesional inclusiv dual). De asemenea, o premisă pentru abordarea programelor din IPT este că achizițiile anterioare, de până la finalizarea gimnaziului, pentru majoritatea elevilor care optează pentru învățământul profesional și tehnic, sunt la un nivel mediu. </a:t>
            </a:r>
          </a:p>
        </p:txBody>
      </p:sp>
      <p:sp>
        <p:nvSpPr>
          <p:cNvPr name="TextBox 16" id="16"/>
          <p:cNvSpPr txBox="true"/>
          <p:nvPr/>
        </p:nvSpPr>
        <p:spPr>
          <a:xfrm rot="0">
            <a:off x="6487451" y="6007421"/>
            <a:ext cx="8314559" cy="4062260"/>
          </a:xfrm>
          <a:prstGeom prst="rect">
            <a:avLst/>
          </a:prstGeom>
        </p:spPr>
        <p:txBody>
          <a:bodyPr anchor="t" rtlCol="false" tIns="0" lIns="0" bIns="0" rIns="0">
            <a:spAutoFit/>
          </a:bodyPr>
          <a:lstStyle/>
          <a:p>
            <a:pPr algn="ctr" marL="0" indent="0" lvl="1">
              <a:lnSpc>
                <a:spcPts val="4002"/>
              </a:lnSpc>
              <a:spcBef>
                <a:spcPct val="0"/>
              </a:spcBef>
            </a:pPr>
            <a:r>
              <a:rPr lang="en-US" sz="3740" spc="104">
                <a:solidFill>
                  <a:srgbClr val="FFFFFF"/>
                </a:solidFill>
                <a:latin typeface="Barlow Condensed"/>
                <a:ea typeface="Barlow Condensed"/>
                <a:cs typeface="Barlow Condensed"/>
                <a:sym typeface="Barlow Condensed"/>
              </a:rPr>
              <a:t>În aceste condiții, pregătirea pentru un anumit domeniu de pregătire profesională prin IPT, trebuie să fie un răspuns coerent prin care se structurează rezultatele învățării specifice, (cunoștințe, abilități și atitudini), care sprijină dobândirea unei calificări profesionale, alături de competențe cheie care pot sprijini certificarea academică.</a:t>
            </a:r>
          </a:p>
        </p:txBody>
      </p:sp>
    </p:spTree>
  </p:cSld>
  <p:clrMapOvr>
    <a:masterClrMapping/>
  </p:clrMapOvr>
  <p:transition spd="fast">
    <p:fade/>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CFEFF"/>
        </a:solidFill>
      </p:bgPr>
    </p:bg>
    <p:spTree>
      <p:nvGrpSpPr>
        <p:cNvPr id="1" name=""/>
        <p:cNvGrpSpPr/>
        <p:nvPr/>
      </p:nvGrpSpPr>
      <p:grpSpPr>
        <a:xfrm>
          <a:off x="0" y="0"/>
          <a:ext cx="0" cy="0"/>
          <a:chOff x="0" y="0"/>
          <a:chExt cx="0" cy="0"/>
        </a:xfrm>
      </p:grpSpPr>
      <p:sp>
        <p:nvSpPr>
          <p:cNvPr name="Freeform 2" id="2"/>
          <p:cNvSpPr/>
          <p:nvPr/>
        </p:nvSpPr>
        <p:spPr>
          <a:xfrm flipH="false" flipV="false" rot="0">
            <a:off x="882558" y="0"/>
            <a:ext cx="16376742" cy="10287000"/>
          </a:xfrm>
          <a:custGeom>
            <a:avLst/>
            <a:gdLst/>
            <a:ahLst/>
            <a:cxnLst/>
            <a:rect r="r" b="b" t="t" l="l"/>
            <a:pathLst>
              <a:path h="10287000" w="16376742">
                <a:moveTo>
                  <a:pt x="0" y="0"/>
                </a:moveTo>
                <a:lnTo>
                  <a:pt x="16376742" y="0"/>
                </a:lnTo>
                <a:lnTo>
                  <a:pt x="16376742" y="10287000"/>
                </a:lnTo>
                <a:lnTo>
                  <a:pt x="0" y="10287000"/>
                </a:lnTo>
                <a:lnTo>
                  <a:pt x="0" y="0"/>
                </a:lnTo>
                <a:close/>
              </a:path>
            </a:pathLst>
          </a:custGeom>
          <a:blipFill>
            <a:blip r:embed="rId2"/>
            <a:stretch>
              <a:fillRect l="0" t="-19211" r="0" b="-7947"/>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9182" y="817519"/>
            <a:ext cx="2733846" cy="2696255"/>
          </a:xfrm>
          <a:custGeom>
            <a:avLst/>
            <a:gdLst/>
            <a:ahLst/>
            <a:cxnLst/>
            <a:rect r="r" b="b" t="t" l="l"/>
            <a:pathLst>
              <a:path h="2696255" w="2733846">
                <a:moveTo>
                  <a:pt x="0" y="0"/>
                </a:moveTo>
                <a:lnTo>
                  <a:pt x="2733845" y="0"/>
                </a:lnTo>
                <a:lnTo>
                  <a:pt x="2733845" y="2696255"/>
                </a:lnTo>
                <a:lnTo>
                  <a:pt x="0" y="269625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958041" y="597252"/>
            <a:ext cx="11301259" cy="3148021"/>
          </a:xfrm>
          <a:custGeom>
            <a:avLst/>
            <a:gdLst/>
            <a:ahLst/>
            <a:cxnLst/>
            <a:rect r="r" b="b" t="t" l="l"/>
            <a:pathLst>
              <a:path h="3148021" w="11301259">
                <a:moveTo>
                  <a:pt x="0" y="0"/>
                </a:moveTo>
                <a:lnTo>
                  <a:pt x="11301259" y="0"/>
                </a:lnTo>
                <a:lnTo>
                  <a:pt x="11301259" y="3148021"/>
                </a:lnTo>
                <a:lnTo>
                  <a:pt x="0" y="3148021"/>
                </a:lnTo>
                <a:lnTo>
                  <a:pt x="0" y="0"/>
                </a:lnTo>
                <a:close/>
              </a:path>
            </a:pathLst>
          </a:custGeom>
          <a:blipFill>
            <a:blip r:embed="rId4"/>
            <a:stretch>
              <a:fillRect l="-646" t="0" r="-646" b="0"/>
            </a:stretch>
          </a:blipFill>
        </p:spPr>
      </p:sp>
      <p:sp>
        <p:nvSpPr>
          <p:cNvPr name="Freeform 4" id="4"/>
          <p:cNvSpPr/>
          <p:nvPr/>
        </p:nvSpPr>
        <p:spPr>
          <a:xfrm flipH="false" flipV="false" rot="0">
            <a:off x="1028700" y="4467115"/>
            <a:ext cx="11488324" cy="4578526"/>
          </a:xfrm>
          <a:custGeom>
            <a:avLst/>
            <a:gdLst/>
            <a:ahLst/>
            <a:cxnLst/>
            <a:rect r="r" b="b" t="t" l="l"/>
            <a:pathLst>
              <a:path h="4578526" w="11488324">
                <a:moveTo>
                  <a:pt x="0" y="0"/>
                </a:moveTo>
                <a:lnTo>
                  <a:pt x="11488324" y="0"/>
                </a:lnTo>
                <a:lnTo>
                  <a:pt x="11488324" y="4578526"/>
                </a:lnTo>
                <a:lnTo>
                  <a:pt x="0" y="4578526"/>
                </a:lnTo>
                <a:lnTo>
                  <a:pt x="0" y="0"/>
                </a:lnTo>
                <a:close/>
              </a:path>
            </a:pathLst>
          </a:custGeom>
          <a:blipFill>
            <a:blip r:embed="rId5"/>
            <a:stretch>
              <a:fillRect l="-10099" t="-1266" r="-15530" b="0"/>
            </a:stretch>
          </a:blipFill>
        </p:spPr>
      </p:sp>
      <p:sp>
        <p:nvSpPr>
          <p:cNvPr name="Freeform 5" id="5"/>
          <p:cNvSpPr/>
          <p:nvPr/>
        </p:nvSpPr>
        <p:spPr>
          <a:xfrm flipH="false" flipV="false" rot="0">
            <a:off x="12767679" y="5466304"/>
            <a:ext cx="4982227" cy="3319409"/>
          </a:xfrm>
          <a:custGeom>
            <a:avLst/>
            <a:gdLst/>
            <a:ahLst/>
            <a:cxnLst/>
            <a:rect r="r" b="b" t="t" l="l"/>
            <a:pathLst>
              <a:path h="3319409" w="4982227">
                <a:moveTo>
                  <a:pt x="0" y="0"/>
                </a:moveTo>
                <a:lnTo>
                  <a:pt x="4982227" y="0"/>
                </a:lnTo>
                <a:lnTo>
                  <a:pt x="4982227" y="3319409"/>
                </a:lnTo>
                <a:lnTo>
                  <a:pt x="0" y="3319409"/>
                </a:lnTo>
                <a:lnTo>
                  <a:pt x="0" y="0"/>
                </a:lnTo>
                <a:close/>
              </a:path>
            </a:pathLst>
          </a:custGeom>
          <a:blipFill>
            <a:blip r:embed="rId6"/>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E6E6E6">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13220872" y="-3172379"/>
            <a:ext cx="7573225" cy="6508240"/>
            <a:chOff x="0" y="0"/>
            <a:chExt cx="812800" cy="698500"/>
          </a:xfrm>
        </p:grpSpPr>
        <p:sp>
          <p:nvSpPr>
            <p:cNvPr name="Freeform 3" id="3"/>
            <p:cNvSpPr/>
            <p:nvPr/>
          </p:nvSpPr>
          <p:spPr>
            <a:xfrm flipH="false" flipV="false" rot="0">
              <a:off x="9619" y="0"/>
              <a:ext cx="793562" cy="698500"/>
            </a:xfrm>
            <a:custGeom>
              <a:avLst/>
              <a:gdLst/>
              <a:ahLst/>
              <a:cxnLst/>
              <a:rect r="r" b="b" t="t" l="l"/>
              <a:pathLst>
                <a:path h="698500" w="793562">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3770251" y="-3256312"/>
            <a:ext cx="7023846" cy="6036118"/>
            <a:chOff x="0" y="0"/>
            <a:chExt cx="812800" cy="698500"/>
          </a:xfrm>
        </p:grpSpPr>
        <p:sp>
          <p:nvSpPr>
            <p:cNvPr name="Freeform 6" id="6"/>
            <p:cNvSpPr/>
            <p:nvPr/>
          </p:nvSpPr>
          <p:spPr>
            <a:xfrm flipH="false" flipV="false" rot="0">
              <a:off x="7620" y="0"/>
              <a:ext cx="797561" cy="698500"/>
            </a:xfrm>
            <a:custGeom>
              <a:avLst/>
              <a:gdLst/>
              <a:ahLst/>
              <a:cxnLst/>
              <a:rect r="r" b="b" t="t" l="l"/>
              <a:pathLst>
                <a:path h="698500" w="797561">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name="TextBox 7" id="7"/>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4475218" y="-3414843"/>
            <a:ext cx="6522082" cy="5604914"/>
            <a:chOff x="0" y="0"/>
            <a:chExt cx="812800" cy="698500"/>
          </a:xfrm>
        </p:grpSpPr>
        <p:sp>
          <p:nvSpPr>
            <p:cNvPr name="Freeform 9" id="9"/>
            <p:cNvSpPr/>
            <p:nvPr/>
          </p:nvSpPr>
          <p:spPr>
            <a:xfrm flipH="false" flipV="false" rot="0">
              <a:off x="8206" y="0"/>
              <a:ext cx="796388" cy="698500"/>
            </a:xfrm>
            <a:custGeom>
              <a:avLst/>
              <a:gdLst/>
              <a:ahLst/>
              <a:cxnLst/>
              <a:rect r="r" b="b" t="t" l="l"/>
              <a:pathLst>
                <a:path h="698500" w="796388">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r="50000" t="50000" b="50000"/>
                </a:path>
              </a:gradFill>
              <a:prstDash val="solid"/>
              <a:round/>
            </a:ln>
          </p:spPr>
        </p:sp>
        <p:sp>
          <p:nvSpPr>
            <p:cNvPr name="TextBox 10" id="10"/>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true" flipV="false" rot="0">
            <a:off x="10377335" y="3987882"/>
            <a:ext cx="9234335" cy="8103129"/>
          </a:xfrm>
          <a:custGeom>
            <a:avLst/>
            <a:gdLst/>
            <a:ahLst/>
            <a:cxnLst/>
            <a:rect r="r" b="b" t="t" l="l"/>
            <a:pathLst>
              <a:path h="8103129" w="9234335">
                <a:moveTo>
                  <a:pt x="9234335" y="0"/>
                </a:moveTo>
                <a:lnTo>
                  <a:pt x="0" y="0"/>
                </a:lnTo>
                <a:lnTo>
                  <a:pt x="0" y="8103129"/>
                </a:lnTo>
                <a:lnTo>
                  <a:pt x="9234335" y="8103129"/>
                </a:lnTo>
                <a:lnTo>
                  <a:pt x="9234335" y="0"/>
                </a:lnTo>
                <a:close/>
              </a:path>
            </a:pathLst>
          </a:custGeom>
          <a:blipFill>
            <a:blip r:embed="rId2"/>
            <a:stretch>
              <a:fillRect l="0" t="0" r="0" b="0"/>
            </a:stretch>
          </a:blipFill>
        </p:spPr>
      </p:sp>
      <p:sp>
        <p:nvSpPr>
          <p:cNvPr name="Freeform 12" id="12"/>
          <p:cNvSpPr/>
          <p:nvPr/>
        </p:nvSpPr>
        <p:spPr>
          <a:xfrm flipH="false" flipV="false" rot="0">
            <a:off x="9416622" y="194906"/>
            <a:ext cx="9055956" cy="8229600"/>
          </a:xfrm>
          <a:custGeom>
            <a:avLst/>
            <a:gdLst/>
            <a:ahLst/>
            <a:cxnLst/>
            <a:rect r="r" b="b" t="t" l="l"/>
            <a:pathLst>
              <a:path h="8229600" w="9055956">
                <a:moveTo>
                  <a:pt x="0" y="0"/>
                </a:moveTo>
                <a:lnTo>
                  <a:pt x="9055956" y="0"/>
                </a:lnTo>
                <a:lnTo>
                  <a:pt x="9055956" y="8229600"/>
                </a:lnTo>
                <a:lnTo>
                  <a:pt x="0" y="8229600"/>
                </a:lnTo>
                <a:lnTo>
                  <a:pt x="0" y="0"/>
                </a:lnTo>
                <a:close/>
              </a:path>
            </a:pathLst>
          </a:custGeom>
          <a:blipFill>
            <a:blip r:embed="rId3"/>
            <a:stretch>
              <a:fillRect l="0" t="0" r="0" b="0"/>
            </a:stretch>
          </a:blipFill>
        </p:spPr>
      </p:sp>
      <p:grpSp>
        <p:nvGrpSpPr>
          <p:cNvPr name="Group 13" id="13"/>
          <p:cNvGrpSpPr/>
          <p:nvPr/>
        </p:nvGrpSpPr>
        <p:grpSpPr>
          <a:xfrm rot="0">
            <a:off x="9828222" y="911721"/>
            <a:ext cx="7908037" cy="6795970"/>
            <a:chOff x="0" y="0"/>
            <a:chExt cx="812800" cy="698500"/>
          </a:xfrm>
        </p:grpSpPr>
        <p:sp>
          <p:nvSpPr>
            <p:cNvPr name="Freeform 14" id="14"/>
            <p:cNvSpPr/>
            <p:nvPr/>
          </p:nvSpPr>
          <p:spPr>
            <a:xfrm flipH="false" flipV="false" rot="0">
              <a:off x="6204" y="0"/>
              <a:ext cx="800393" cy="698500"/>
            </a:xfrm>
            <a:custGeom>
              <a:avLst/>
              <a:gdLst/>
              <a:ahLst/>
              <a:cxnLst/>
              <a:rect r="r" b="b" t="t" l="l"/>
              <a:pathLst>
                <a:path h="698500" w="800393">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true">
              <a:gsLst>
                <a:gs pos="0">
                  <a:srgbClr val="FFB613">
                    <a:alpha val="100000"/>
                  </a:srgbClr>
                </a:gs>
                <a:gs pos="100000">
                  <a:srgbClr val="FFE42F">
                    <a:alpha val="100000"/>
                  </a:srgbClr>
                </a:gs>
              </a:gsLst>
              <a:lin ang="5400000"/>
            </a:gradFill>
          </p:spPr>
        </p:sp>
        <p:sp>
          <p:nvSpPr>
            <p:cNvPr name="TextBox 15" id="15"/>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0420622" y="1326710"/>
            <a:ext cx="6723237" cy="5965993"/>
            <a:chOff x="0" y="0"/>
            <a:chExt cx="4346359" cy="3856825"/>
          </a:xfrm>
        </p:grpSpPr>
        <p:sp>
          <p:nvSpPr>
            <p:cNvPr name="Freeform 17" id="17"/>
            <p:cNvSpPr/>
            <p:nvPr/>
          </p:nvSpPr>
          <p:spPr>
            <a:xfrm flipH="false" flipV="false" rot="0">
              <a:off x="-15494" y="0"/>
              <a:ext cx="4361815" cy="3856863"/>
            </a:xfrm>
            <a:custGeom>
              <a:avLst/>
              <a:gdLst/>
              <a:ahLst/>
              <a:cxnLst/>
              <a:rect r="r" b="b" t="t" l="l"/>
              <a:pathLst>
                <a:path h="3856863" w="4361815">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solidFill>
              <a:srgbClr val="000000">
                <a:alpha val="0"/>
              </a:srgbClr>
            </a:solidFill>
            <a:ln w="12700">
              <a:solidFill>
                <a:srgbClr val="000000"/>
              </a:solidFill>
            </a:ln>
          </p:spPr>
        </p:sp>
      </p:grpSp>
      <p:grpSp>
        <p:nvGrpSpPr>
          <p:cNvPr name="Group 18" id="18"/>
          <p:cNvGrpSpPr/>
          <p:nvPr/>
        </p:nvGrpSpPr>
        <p:grpSpPr>
          <a:xfrm rot="0">
            <a:off x="16717233" y="308492"/>
            <a:ext cx="1084133" cy="1261537"/>
            <a:chOff x="0" y="0"/>
            <a:chExt cx="698500" cy="812800"/>
          </a:xfrm>
        </p:grpSpPr>
        <p:sp>
          <p:nvSpPr>
            <p:cNvPr name="Freeform 19" id="19"/>
            <p:cNvSpPr/>
            <p:nvPr/>
          </p:nvSpPr>
          <p:spPr>
            <a:xfrm flipH="false" flipV="false" rot="0">
              <a:off x="0" y="12963"/>
              <a:ext cx="698500" cy="786874"/>
            </a:xfrm>
            <a:custGeom>
              <a:avLst/>
              <a:gdLst/>
              <a:ahLst/>
              <a:cxnLst/>
              <a:rect r="r" b="b" t="t" l="l"/>
              <a:pathLst>
                <a:path h="786874" w="698500">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20" id="20"/>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16895564" y="516003"/>
            <a:ext cx="727472" cy="846513"/>
            <a:chOff x="0" y="0"/>
            <a:chExt cx="698500" cy="812800"/>
          </a:xfrm>
        </p:grpSpPr>
        <p:sp>
          <p:nvSpPr>
            <p:cNvPr name="Freeform 22" id="22"/>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23" id="23"/>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9526592" y="4858699"/>
            <a:ext cx="5973371" cy="5428301"/>
          </a:xfrm>
          <a:custGeom>
            <a:avLst/>
            <a:gdLst/>
            <a:ahLst/>
            <a:cxnLst/>
            <a:rect r="r" b="b" t="t" l="l"/>
            <a:pathLst>
              <a:path h="5428301" w="5973371">
                <a:moveTo>
                  <a:pt x="0" y="0"/>
                </a:moveTo>
                <a:lnTo>
                  <a:pt x="5973372" y="0"/>
                </a:lnTo>
                <a:lnTo>
                  <a:pt x="5973372" y="5428301"/>
                </a:lnTo>
                <a:lnTo>
                  <a:pt x="0" y="5428301"/>
                </a:lnTo>
                <a:lnTo>
                  <a:pt x="0" y="0"/>
                </a:lnTo>
                <a:close/>
              </a:path>
            </a:pathLst>
          </a:custGeom>
          <a:blipFill>
            <a:blip r:embed="rId3"/>
            <a:stretch>
              <a:fillRect l="0" t="0" r="0" b="0"/>
            </a:stretch>
          </a:blipFill>
        </p:spPr>
      </p:sp>
      <p:grpSp>
        <p:nvGrpSpPr>
          <p:cNvPr name="Group 25" id="25"/>
          <p:cNvGrpSpPr/>
          <p:nvPr/>
        </p:nvGrpSpPr>
        <p:grpSpPr>
          <a:xfrm rot="0">
            <a:off x="-853415" y="7011522"/>
            <a:ext cx="9587865" cy="1052918"/>
            <a:chOff x="0" y="0"/>
            <a:chExt cx="5551013" cy="609600"/>
          </a:xfrm>
        </p:grpSpPr>
        <p:sp>
          <p:nvSpPr>
            <p:cNvPr name="Freeform 26" id="26"/>
            <p:cNvSpPr/>
            <p:nvPr/>
          </p:nvSpPr>
          <p:spPr>
            <a:xfrm flipH="false" flipV="false" rot="0">
              <a:off x="3924" y="0"/>
              <a:ext cx="5543165" cy="609600"/>
            </a:xfrm>
            <a:custGeom>
              <a:avLst/>
              <a:gdLst/>
              <a:ahLst/>
              <a:cxnLst/>
              <a:rect r="r" b="b" t="t" l="l"/>
              <a:pathLst>
                <a:path h="609600" w="5543165">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true">
              <a:gsLst>
                <a:gs pos="0">
                  <a:srgbClr val="FFE42F">
                    <a:alpha val="100000"/>
                  </a:srgbClr>
                </a:gs>
                <a:gs pos="100000">
                  <a:srgbClr val="FFB613">
                    <a:alpha val="100000"/>
                  </a:srgbClr>
                </a:gs>
              </a:gsLst>
              <a:path path="circle">
                <a:fillToRect l="50000" r="50000" t="50000" b="50000"/>
              </a:path>
            </a:gradFill>
          </p:spPr>
        </p:sp>
        <p:sp>
          <p:nvSpPr>
            <p:cNvPr name="TextBox 27" id="27"/>
            <p:cNvSpPr txBox="true"/>
            <p:nvPr/>
          </p:nvSpPr>
          <p:spPr>
            <a:xfrm>
              <a:off x="101600" y="-57150"/>
              <a:ext cx="5347813" cy="666750"/>
            </a:xfrm>
            <a:prstGeom prst="rect">
              <a:avLst/>
            </a:prstGeom>
          </p:spPr>
          <p:txBody>
            <a:bodyPr anchor="ctr" rtlCol="false" tIns="50800" lIns="50800" bIns="50800" rIns="50800"/>
            <a:lstStyle/>
            <a:p>
              <a:pPr algn="ctr">
                <a:lnSpc>
                  <a:spcPts val="2659"/>
                </a:lnSpc>
              </a:pPr>
            </a:p>
          </p:txBody>
        </p:sp>
      </p:grpSp>
      <p:grpSp>
        <p:nvGrpSpPr>
          <p:cNvPr name="Group 28" id="28"/>
          <p:cNvGrpSpPr/>
          <p:nvPr/>
        </p:nvGrpSpPr>
        <p:grpSpPr>
          <a:xfrm rot="0">
            <a:off x="7216825" y="3712095"/>
            <a:ext cx="3086100" cy="3086100"/>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75C5"/>
            </a:solidFill>
          </p:spPr>
        </p:sp>
        <p:sp>
          <p:nvSpPr>
            <p:cNvPr name="TextBox 30" id="30"/>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31" id="31"/>
          <p:cNvGrpSpPr/>
          <p:nvPr/>
        </p:nvGrpSpPr>
        <p:grpSpPr>
          <a:xfrm rot="0">
            <a:off x="10377335" y="1308119"/>
            <a:ext cx="6904838" cy="5979279"/>
            <a:chOff x="0" y="0"/>
            <a:chExt cx="4282440" cy="3708400"/>
          </a:xfrm>
        </p:grpSpPr>
        <p:sp>
          <p:nvSpPr>
            <p:cNvPr name="Freeform 32" id="3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0" t="-22400" r="0" b="-22400"/>
              </a:stretch>
            </a:blipFill>
            <a:ln cap="sq">
              <a:noFill/>
              <a:prstDash val="solid"/>
              <a:miter/>
            </a:ln>
          </p:spPr>
        </p:sp>
      </p:grpSp>
      <p:grpSp>
        <p:nvGrpSpPr>
          <p:cNvPr name="Group 33" id="33"/>
          <p:cNvGrpSpPr/>
          <p:nvPr/>
        </p:nvGrpSpPr>
        <p:grpSpPr>
          <a:xfrm rot="0">
            <a:off x="9736201" y="5164741"/>
            <a:ext cx="5357059" cy="4603722"/>
            <a:chOff x="0" y="0"/>
            <a:chExt cx="812800" cy="698500"/>
          </a:xfrm>
        </p:grpSpPr>
        <p:sp>
          <p:nvSpPr>
            <p:cNvPr name="Freeform 34" id="34"/>
            <p:cNvSpPr/>
            <p:nvPr/>
          </p:nvSpPr>
          <p:spPr>
            <a:xfrm flipH="false" flipV="false" rot="0">
              <a:off x="10545" y="0"/>
              <a:ext cx="791709" cy="698500"/>
            </a:xfrm>
            <a:custGeom>
              <a:avLst/>
              <a:gdLst/>
              <a:ahLst/>
              <a:cxnLst/>
              <a:rect r="r" b="b" t="t" l="l"/>
              <a:pathLst>
                <a:path h="698500" w="791709">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true">
              <a:gsLst>
                <a:gs pos="0">
                  <a:srgbClr val="3183ED">
                    <a:alpha val="100000"/>
                  </a:srgbClr>
                </a:gs>
                <a:gs pos="100000">
                  <a:srgbClr val="56CCF2">
                    <a:alpha val="100000"/>
                  </a:srgbClr>
                </a:gs>
              </a:gsLst>
              <a:lin ang="5400000"/>
            </a:gradFill>
          </p:spPr>
        </p:sp>
        <p:sp>
          <p:nvSpPr>
            <p:cNvPr name="TextBox 35" id="35"/>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sp>
        <p:nvSpPr>
          <p:cNvPr name="TextBox 36" id="36"/>
          <p:cNvSpPr txBox="true"/>
          <p:nvPr/>
        </p:nvSpPr>
        <p:spPr>
          <a:xfrm rot="0">
            <a:off x="699164" y="2555113"/>
            <a:ext cx="9678172" cy="1044096"/>
          </a:xfrm>
          <a:prstGeom prst="rect">
            <a:avLst/>
          </a:prstGeom>
        </p:spPr>
        <p:txBody>
          <a:bodyPr anchor="t" rtlCol="false" tIns="0" lIns="0" bIns="0" rIns="0">
            <a:spAutoFit/>
          </a:bodyPr>
          <a:lstStyle/>
          <a:p>
            <a:pPr algn="l" marL="0" indent="0" lvl="0">
              <a:lnSpc>
                <a:spcPts val="8515"/>
              </a:lnSpc>
              <a:spcBef>
                <a:spcPct val="0"/>
              </a:spcBef>
            </a:pPr>
            <a:r>
              <a:rPr lang="en-US" b="true" sz="6082">
                <a:solidFill>
                  <a:srgbClr val="000000"/>
                </a:solidFill>
                <a:latin typeface="Clear Sans Bold"/>
                <a:ea typeface="Clear Sans Bold"/>
                <a:cs typeface="Clear Sans Bold"/>
                <a:sym typeface="Clear Sans Bold"/>
              </a:rPr>
              <a:t>Repere metodologice</a:t>
            </a:r>
          </a:p>
        </p:txBody>
      </p:sp>
      <p:sp>
        <p:nvSpPr>
          <p:cNvPr name="TextBox 37" id="37"/>
          <p:cNvSpPr txBox="true"/>
          <p:nvPr/>
        </p:nvSpPr>
        <p:spPr>
          <a:xfrm rot="0">
            <a:off x="699164" y="3721620"/>
            <a:ext cx="8444836" cy="2872336"/>
          </a:xfrm>
          <a:prstGeom prst="rect">
            <a:avLst/>
          </a:prstGeom>
        </p:spPr>
        <p:txBody>
          <a:bodyPr anchor="t" rtlCol="false" tIns="0" lIns="0" bIns="0" rIns="0">
            <a:spAutoFit/>
          </a:bodyPr>
          <a:lstStyle/>
          <a:p>
            <a:pPr algn="l" marL="0" indent="0" lvl="0">
              <a:lnSpc>
                <a:spcPts val="11317"/>
              </a:lnSpc>
            </a:pPr>
            <a:r>
              <a:rPr lang="en-US" b="true" sz="9590">
                <a:solidFill>
                  <a:srgbClr val="112D4E"/>
                </a:solidFill>
                <a:latin typeface="Barlow Bold"/>
                <a:ea typeface="Barlow Bold"/>
                <a:cs typeface="Barlow Bold"/>
                <a:sym typeface="Barlow Bold"/>
              </a:rPr>
              <a:t>TURISM ȘI ALIMENTAȚIE</a:t>
            </a:r>
          </a:p>
        </p:txBody>
      </p:sp>
      <p:grpSp>
        <p:nvGrpSpPr>
          <p:cNvPr name="Group 38" id="38"/>
          <p:cNvGrpSpPr/>
          <p:nvPr/>
        </p:nvGrpSpPr>
        <p:grpSpPr>
          <a:xfrm rot="0">
            <a:off x="10165464" y="5488650"/>
            <a:ext cx="4479483" cy="3974955"/>
            <a:chOff x="0" y="0"/>
            <a:chExt cx="4346359" cy="3856825"/>
          </a:xfrm>
        </p:grpSpPr>
        <p:sp>
          <p:nvSpPr>
            <p:cNvPr name="Freeform 39" id="39"/>
            <p:cNvSpPr/>
            <p:nvPr/>
          </p:nvSpPr>
          <p:spPr>
            <a:xfrm flipH="false" flipV="false" rot="0">
              <a:off x="-15494" y="0"/>
              <a:ext cx="4361815" cy="3856863"/>
            </a:xfrm>
            <a:custGeom>
              <a:avLst/>
              <a:gdLst/>
              <a:ahLst/>
              <a:cxnLst/>
              <a:rect r="r" b="b" t="t" l="l"/>
              <a:pathLst>
                <a:path h="3856863" w="4361815">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6595" t="0" r="-16595" b="0"/>
              </a:stretch>
            </a:blipFill>
          </p:spPr>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CFEFF"/>
        </a:solidFill>
      </p:bgPr>
    </p:bg>
    <p:spTree>
      <p:nvGrpSpPr>
        <p:cNvPr id="1" name=""/>
        <p:cNvGrpSpPr/>
        <p:nvPr/>
      </p:nvGrpSpPr>
      <p:grpSpPr>
        <a:xfrm>
          <a:off x="0" y="0"/>
          <a:ext cx="0" cy="0"/>
          <a:chOff x="0" y="0"/>
          <a:chExt cx="0" cy="0"/>
        </a:xfrm>
      </p:grpSpPr>
      <p:sp>
        <p:nvSpPr>
          <p:cNvPr name="Freeform 2" id="2"/>
          <p:cNvSpPr/>
          <p:nvPr/>
        </p:nvSpPr>
        <p:spPr>
          <a:xfrm flipH="true" flipV="true" rot="0">
            <a:off x="59528" y="1608402"/>
            <a:ext cx="3917864" cy="1894821"/>
          </a:xfrm>
          <a:custGeom>
            <a:avLst/>
            <a:gdLst/>
            <a:ahLst/>
            <a:cxnLst/>
            <a:rect r="r" b="b" t="t" l="l"/>
            <a:pathLst>
              <a:path h="1894821" w="3917864">
                <a:moveTo>
                  <a:pt x="3917864" y="1894821"/>
                </a:moveTo>
                <a:lnTo>
                  <a:pt x="0" y="1894821"/>
                </a:lnTo>
                <a:lnTo>
                  <a:pt x="0" y="0"/>
                </a:lnTo>
                <a:lnTo>
                  <a:pt x="3917864" y="0"/>
                </a:lnTo>
                <a:lnTo>
                  <a:pt x="3917864" y="189482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4797775" y="4596072"/>
            <a:ext cx="5052874" cy="2443754"/>
          </a:xfrm>
          <a:custGeom>
            <a:avLst/>
            <a:gdLst/>
            <a:ahLst/>
            <a:cxnLst/>
            <a:rect r="r" b="b" t="t" l="l"/>
            <a:pathLst>
              <a:path h="2443754" w="5052874">
                <a:moveTo>
                  <a:pt x="5052874" y="2443754"/>
                </a:moveTo>
                <a:lnTo>
                  <a:pt x="0" y="2443754"/>
                </a:lnTo>
                <a:lnTo>
                  <a:pt x="0" y="0"/>
                </a:lnTo>
                <a:lnTo>
                  <a:pt x="5052874" y="0"/>
                </a:lnTo>
                <a:lnTo>
                  <a:pt x="5052874" y="244375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true" rot="0">
            <a:off x="12404901" y="161305"/>
            <a:ext cx="5863057" cy="4114800"/>
          </a:xfrm>
          <a:custGeom>
            <a:avLst/>
            <a:gdLst/>
            <a:ahLst/>
            <a:cxnLst/>
            <a:rect r="r" b="b" t="t" l="l"/>
            <a:pathLst>
              <a:path h="4114800" w="5863057">
                <a:moveTo>
                  <a:pt x="5863057" y="4114800"/>
                </a:moveTo>
                <a:lnTo>
                  <a:pt x="0" y="4114800"/>
                </a:lnTo>
                <a:lnTo>
                  <a:pt x="0" y="0"/>
                </a:lnTo>
                <a:lnTo>
                  <a:pt x="5863057" y="0"/>
                </a:lnTo>
                <a:lnTo>
                  <a:pt x="5863057" y="411480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true" rot="0">
            <a:off x="10105929" y="0"/>
            <a:ext cx="5008536" cy="2422310"/>
          </a:xfrm>
          <a:custGeom>
            <a:avLst/>
            <a:gdLst/>
            <a:ahLst/>
            <a:cxnLst/>
            <a:rect r="r" b="b" t="t" l="l"/>
            <a:pathLst>
              <a:path h="2422310" w="5008536">
                <a:moveTo>
                  <a:pt x="5008537" y="2422310"/>
                </a:moveTo>
                <a:lnTo>
                  <a:pt x="0" y="2422310"/>
                </a:lnTo>
                <a:lnTo>
                  <a:pt x="0" y="0"/>
                </a:lnTo>
                <a:lnTo>
                  <a:pt x="5008537" y="0"/>
                </a:lnTo>
                <a:lnTo>
                  <a:pt x="5008537" y="242231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true" flipV="true" rot="0">
            <a:off x="11681001" y="4173982"/>
            <a:ext cx="4878440" cy="2359391"/>
          </a:xfrm>
          <a:custGeom>
            <a:avLst/>
            <a:gdLst/>
            <a:ahLst/>
            <a:cxnLst/>
            <a:rect r="r" b="b" t="t" l="l"/>
            <a:pathLst>
              <a:path h="2359391" w="4878440">
                <a:moveTo>
                  <a:pt x="4878440" y="2359391"/>
                </a:moveTo>
                <a:lnTo>
                  <a:pt x="0" y="2359391"/>
                </a:lnTo>
                <a:lnTo>
                  <a:pt x="0" y="0"/>
                </a:lnTo>
                <a:lnTo>
                  <a:pt x="4878440" y="0"/>
                </a:lnTo>
                <a:lnTo>
                  <a:pt x="4878440" y="235939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307871" y="2095738"/>
            <a:ext cx="913458" cy="920150"/>
          </a:xfrm>
          <a:custGeom>
            <a:avLst/>
            <a:gdLst/>
            <a:ahLst/>
            <a:cxnLst/>
            <a:rect r="r" b="b" t="t" l="l"/>
            <a:pathLst>
              <a:path h="920150" w="913458">
                <a:moveTo>
                  <a:pt x="0" y="0"/>
                </a:moveTo>
                <a:lnTo>
                  <a:pt x="913458" y="0"/>
                </a:lnTo>
                <a:lnTo>
                  <a:pt x="913458" y="920149"/>
                </a:lnTo>
                <a:lnTo>
                  <a:pt x="0" y="9201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5501596" y="5314724"/>
            <a:ext cx="812053" cy="928543"/>
          </a:xfrm>
          <a:custGeom>
            <a:avLst/>
            <a:gdLst/>
            <a:ahLst/>
            <a:cxnLst/>
            <a:rect r="r" b="b" t="t" l="l"/>
            <a:pathLst>
              <a:path h="928543" w="812053">
                <a:moveTo>
                  <a:pt x="0" y="0"/>
                </a:moveTo>
                <a:lnTo>
                  <a:pt x="812053" y="0"/>
                </a:lnTo>
                <a:lnTo>
                  <a:pt x="812053" y="928543"/>
                </a:lnTo>
                <a:lnTo>
                  <a:pt x="0" y="9285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0760851" y="688252"/>
            <a:ext cx="920150" cy="920150"/>
          </a:xfrm>
          <a:custGeom>
            <a:avLst/>
            <a:gdLst/>
            <a:ahLst/>
            <a:cxnLst/>
            <a:rect r="r" b="b" t="t" l="l"/>
            <a:pathLst>
              <a:path h="920150" w="920150">
                <a:moveTo>
                  <a:pt x="0" y="0"/>
                </a:moveTo>
                <a:lnTo>
                  <a:pt x="920150" y="0"/>
                </a:lnTo>
                <a:lnTo>
                  <a:pt x="920150" y="920150"/>
                </a:lnTo>
                <a:lnTo>
                  <a:pt x="0" y="9201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2587004" y="4928360"/>
            <a:ext cx="847542" cy="850635"/>
          </a:xfrm>
          <a:custGeom>
            <a:avLst/>
            <a:gdLst/>
            <a:ahLst/>
            <a:cxnLst/>
            <a:rect r="r" b="b" t="t" l="l"/>
            <a:pathLst>
              <a:path h="850635" w="847542">
                <a:moveTo>
                  <a:pt x="0" y="0"/>
                </a:moveTo>
                <a:lnTo>
                  <a:pt x="847542" y="0"/>
                </a:lnTo>
                <a:lnTo>
                  <a:pt x="847542" y="850635"/>
                </a:lnTo>
                <a:lnTo>
                  <a:pt x="0" y="85063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463075" y="7194550"/>
            <a:ext cx="5863057" cy="4114800"/>
          </a:xfrm>
          <a:custGeom>
            <a:avLst/>
            <a:gdLst/>
            <a:ahLst/>
            <a:cxnLst/>
            <a:rect r="r" b="b" t="t" l="l"/>
            <a:pathLst>
              <a:path h="4114800" w="5863057">
                <a:moveTo>
                  <a:pt x="0" y="0"/>
                </a:moveTo>
                <a:lnTo>
                  <a:pt x="5863057" y="0"/>
                </a:lnTo>
                <a:lnTo>
                  <a:pt x="58630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446030" y="2606750"/>
            <a:ext cx="2363810" cy="613410"/>
          </a:xfrm>
          <a:prstGeom prst="rect">
            <a:avLst/>
          </a:prstGeom>
        </p:spPr>
        <p:txBody>
          <a:bodyPr anchor="t" rtlCol="false" tIns="0" lIns="0" bIns="0" rIns="0">
            <a:spAutoFit/>
          </a:bodyPr>
          <a:lstStyle/>
          <a:p>
            <a:pPr algn="ctr">
              <a:lnSpc>
                <a:spcPts val="5040"/>
              </a:lnSpc>
            </a:pPr>
            <a:r>
              <a:rPr lang="en-US" sz="3600" spc="179">
                <a:solidFill>
                  <a:srgbClr val="FCFEFF"/>
                </a:solidFill>
                <a:latin typeface="Dynamo Medium"/>
                <a:ea typeface="Dynamo Medium"/>
                <a:cs typeface="Dynamo Medium"/>
                <a:sym typeface="Dynamo Medium"/>
              </a:rPr>
              <a:t>TURISM</a:t>
            </a:r>
          </a:p>
        </p:txBody>
      </p:sp>
      <p:sp>
        <p:nvSpPr>
          <p:cNvPr name="TextBox 13" id="13"/>
          <p:cNvSpPr txBox="true"/>
          <p:nvPr/>
        </p:nvSpPr>
        <p:spPr>
          <a:xfrm rot="0">
            <a:off x="12360166" y="1268359"/>
            <a:ext cx="2363810" cy="613410"/>
          </a:xfrm>
          <a:prstGeom prst="rect">
            <a:avLst/>
          </a:prstGeom>
        </p:spPr>
        <p:txBody>
          <a:bodyPr anchor="t" rtlCol="false" tIns="0" lIns="0" bIns="0" rIns="0">
            <a:spAutoFit/>
          </a:bodyPr>
          <a:lstStyle/>
          <a:p>
            <a:pPr algn="ctr">
              <a:lnSpc>
                <a:spcPts val="5040"/>
              </a:lnSpc>
            </a:pPr>
            <a:r>
              <a:rPr lang="en-US" sz="3600" spc="179">
                <a:solidFill>
                  <a:srgbClr val="FCFEFF"/>
                </a:solidFill>
                <a:latin typeface="Dynamo Medium"/>
                <a:ea typeface="Dynamo Medium"/>
                <a:cs typeface="Dynamo Medium"/>
                <a:sym typeface="Dynamo Medium"/>
              </a:rPr>
              <a:t>HOTELĂRIE</a:t>
            </a:r>
          </a:p>
        </p:txBody>
      </p:sp>
      <p:sp>
        <p:nvSpPr>
          <p:cNvPr name="TextBox 14" id="14"/>
          <p:cNvSpPr txBox="true"/>
          <p:nvPr/>
        </p:nvSpPr>
        <p:spPr>
          <a:xfrm rot="0">
            <a:off x="6313649" y="5996163"/>
            <a:ext cx="3756724" cy="613410"/>
          </a:xfrm>
          <a:prstGeom prst="rect">
            <a:avLst/>
          </a:prstGeom>
        </p:spPr>
        <p:txBody>
          <a:bodyPr anchor="t" rtlCol="false" tIns="0" lIns="0" bIns="0" rIns="0">
            <a:spAutoFit/>
          </a:bodyPr>
          <a:lstStyle/>
          <a:p>
            <a:pPr algn="ctr">
              <a:lnSpc>
                <a:spcPts val="5040"/>
              </a:lnSpc>
            </a:pPr>
            <a:r>
              <a:rPr lang="en-US" sz="3600" spc="179">
                <a:solidFill>
                  <a:srgbClr val="FCFEFF"/>
                </a:solidFill>
                <a:latin typeface="Dynamo Medium"/>
                <a:ea typeface="Dynamo Medium"/>
                <a:cs typeface="Dynamo Medium"/>
                <a:sym typeface="Dynamo Medium"/>
              </a:rPr>
              <a:t>GASTRONOMIE</a:t>
            </a:r>
          </a:p>
        </p:txBody>
      </p:sp>
      <p:sp>
        <p:nvSpPr>
          <p:cNvPr name="TextBox 15" id="15"/>
          <p:cNvSpPr txBox="true"/>
          <p:nvPr/>
        </p:nvSpPr>
        <p:spPr>
          <a:xfrm rot="0">
            <a:off x="13542072" y="5477907"/>
            <a:ext cx="2863873" cy="613410"/>
          </a:xfrm>
          <a:prstGeom prst="rect">
            <a:avLst/>
          </a:prstGeom>
        </p:spPr>
        <p:txBody>
          <a:bodyPr anchor="t" rtlCol="false" tIns="0" lIns="0" bIns="0" rIns="0">
            <a:spAutoFit/>
          </a:bodyPr>
          <a:lstStyle/>
          <a:p>
            <a:pPr algn="ctr">
              <a:lnSpc>
                <a:spcPts val="5040"/>
              </a:lnSpc>
            </a:pPr>
            <a:r>
              <a:rPr lang="en-US" sz="3600" spc="179">
                <a:solidFill>
                  <a:srgbClr val="FCFEFF"/>
                </a:solidFill>
                <a:latin typeface="Dynamo Medium"/>
                <a:ea typeface="Dynamo Medium"/>
                <a:cs typeface="Dynamo Medium"/>
                <a:sym typeface="Dynamo Medium"/>
              </a:rPr>
              <a:t>BANQUETING</a:t>
            </a:r>
          </a:p>
        </p:txBody>
      </p:sp>
      <p:grpSp>
        <p:nvGrpSpPr>
          <p:cNvPr name="Group 16" id="16"/>
          <p:cNvGrpSpPr/>
          <p:nvPr/>
        </p:nvGrpSpPr>
        <p:grpSpPr>
          <a:xfrm rot="0">
            <a:off x="4797775" y="161305"/>
            <a:ext cx="5241479" cy="4538885"/>
            <a:chOff x="0" y="0"/>
            <a:chExt cx="4282440" cy="3708400"/>
          </a:xfrm>
        </p:grpSpPr>
        <p:sp>
          <p:nvSpPr>
            <p:cNvPr name="Freeform 17" id="1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4"/>
              <a:stretch>
                <a:fillRect l="0" t="-22400" r="0" b="-22400"/>
              </a:stretch>
            </a:blipFill>
            <a:ln cap="sq">
              <a:noFill/>
              <a:prstDash val="solid"/>
              <a:miter/>
            </a:ln>
          </p:spPr>
        </p:sp>
      </p:grpSp>
      <p:sp>
        <p:nvSpPr>
          <p:cNvPr name="TextBox 18" id="18"/>
          <p:cNvSpPr txBox="true"/>
          <p:nvPr/>
        </p:nvSpPr>
        <p:spPr>
          <a:xfrm rot="0">
            <a:off x="307871" y="3661085"/>
            <a:ext cx="5193725" cy="2051685"/>
          </a:xfrm>
          <a:prstGeom prst="rect">
            <a:avLst/>
          </a:prstGeom>
        </p:spPr>
        <p:txBody>
          <a:bodyPr anchor="t" rtlCol="false" tIns="0" lIns="0" bIns="0" rIns="0">
            <a:spAutoFit/>
          </a:bodyPr>
          <a:lstStyle/>
          <a:p>
            <a:pPr algn="ctr">
              <a:lnSpc>
                <a:spcPts val="5040"/>
              </a:lnSpc>
            </a:pPr>
            <a:r>
              <a:rPr lang="en-US" b="true" sz="3600" spc="14">
                <a:solidFill>
                  <a:srgbClr val="3275C5"/>
                </a:solidFill>
                <a:latin typeface="Times New Roman Bold"/>
                <a:ea typeface="Times New Roman Bold"/>
                <a:cs typeface="Times New Roman Bold"/>
                <a:sym typeface="Times New Roman Bold"/>
              </a:rPr>
              <a:t>M 1. Politici de marketing</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3. Negociere și contractări</a:t>
            </a:r>
          </a:p>
        </p:txBody>
      </p:sp>
      <p:sp>
        <p:nvSpPr>
          <p:cNvPr name="TextBox 19" id="19"/>
          <p:cNvSpPr txBox="true"/>
          <p:nvPr/>
        </p:nvSpPr>
        <p:spPr>
          <a:xfrm rot="0">
            <a:off x="10503632" y="2412938"/>
            <a:ext cx="7319138" cy="2051685"/>
          </a:xfrm>
          <a:prstGeom prst="rect">
            <a:avLst/>
          </a:prstGeom>
        </p:spPr>
        <p:txBody>
          <a:bodyPr anchor="t" rtlCol="false" tIns="0" lIns="0" bIns="0" rIns="0">
            <a:spAutoFit/>
          </a:bodyPr>
          <a:lstStyle/>
          <a:p>
            <a:pPr algn="ctr">
              <a:lnSpc>
                <a:spcPts val="5040"/>
              </a:lnSpc>
            </a:pPr>
            <a:r>
              <a:rPr lang="en-US" b="true" sz="3600" spc="14">
                <a:solidFill>
                  <a:srgbClr val="3275C5"/>
                </a:solidFill>
                <a:latin typeface="Times New Roman Bold"/>
                <a:ea typeface="Times New Roman Bold"/>
                <a:cs typeface="Times New Roman Bold"/>
                <a:sym typeface="Times New Roman Bold"/>
              </a:rPr>
              <a:t>M 1. Politici de marketing</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3. Negociere și contractări</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4. Decontarea serviciilor turistice</a:t>
            </a:r>
          </a:p>
        </p:txBody>
      </p:sp>
      <p:sp>
        <p:nvSpPr>
          <p:cNvPr name="TextBox 20" id="20"/>
          <p:cNvSpPr txBox="true"/>
          <p:nvPr/>
        </p:nvSpPr>
        <p:spPr>
          <a:xfrm rot="0">
            <a:off x="3268829" y="6885034"/>
            <a:ext cx="8299372" cy="3242310"/>
          </a:xfrm>
          <a:prstGeom prst="rect">
            <a:avLst/>
          </a:prstGeom>
        </p:spPr>
        <p:txBody>
          <a:bodyPr anchor="t" rtlCol="false" tIns="0" lIns="0" bIns="0" rIns="0">
            <a:spAutoFit/>
          </a:bodyPr>
          <a:lstStyle/>
          <a:p>
            <a:pPr algn="ctr">
              <a:lnSpc>
                <a:spcPts val="5040"/>
              </a:lnSpc>
            </a:pPr>
            <a:r>
              <a:rPr lang="en-US" b="true" sz="3600" spc="14">
                <a:solidFill>
                  <a:srgbClr val="3275C5"/>
                </a:solidFill>
                <a:latin typeface="Times New Roman Bold"/>
                <a:ea typeface="Times New Roman Bold"/>
                <a:cs typeface="Times New Roman Bold"/>
                <a:sym typeface="Times New Roman Bold"/>
              </a:rPr>
              <a:t>M 1. Politici de marketing</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3. Negociere și contractări</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5. Promovarea producției gastronomice</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M6. Stagiu de pregătire practică privind planificarea în gastronomie</a:t>
            </a:r>
          </a:p>
        </p:txBody>
      </p:sp>
      <p:sp>
        <p:nvSpPr>
          <p:cNvPr name="TextBox 21" id="21"/>
          <p:cNvSpPr txBox="true"/>
          <p:nvPr/>
        </p:nvSpPr>
        <p:spPr>
          <a:xfrm rot="0">
            <a:off x="11846657" y="6466698"/>
            <a:ext cx="6441343" cy="3242310"/>
          </a:xfrm>
          <a:prstGeom prst="rect">
            <a:avLst/>
          </a:prstGeom>
        </p:spPr>
        <p:txBody>
          <a:bodyPr anchor="t" rtlCol="false" tIns="0" lIns="0" bIns="0" rIns="0">
            <a:spAutoFit/>
          </a:bodyPr>
          <a:lstStyle/>
          <a:p>
            <a:pPr algn="ctr">
              <a:lnSpc>
                <a:spcPts val="5040"/>
              </a:lnSpc>
            </a:pPr>
            <a:r>
              <a:rPr lang="en-US" b="true" sz="3600" spc="14">
                <a:solidFill>
                  <a:srgbClr val="3275C5"/>
                </a:solidFill>
                <a:latin typeface="Times New Roman Bold"/>
                <a:ea typeface="Times New Roman Bold"/>
                <a:cs typeface="Times New Roman Bold"/>
                <a:sym typeface="Times New Roman Bold"/>
              </a:rPr>
              <a:t>M 1. Politici de marketing</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3. Negociere și contractări</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4. Servicii de protocol</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6. Stagiu de pregătire practică în activități protocol</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563247" y="8448348"/>
            <a:ext cx="1392105" cy="1619904"/>
            <a:chOff x="0" y="0"/>
            <a:chExt cx="698500" cy="812800"/>
          </a:xfrm>
        </p:grpSpPr>
        <p:sp>
          <p:nvSpPr>
            <p:cNvPr name="Freeform 6" id="6"/>
            <p:cNvSpPr/>
            <p:nvPr/>
          </p:nvSpPr>
          <p:spPr>
            <a:xfrm flipH="false" flipV="false" rot="0">
              <a:off x="0" y="10095"/>
              <a:ext cx="698500" cy="792610"/>
            </a:xfrm>
            <a:custGeom>
              <a:avLst/>
              <a:gdLst/>
              <a:ahLst/>
              <a:cxnLst/>
              <a:rect r="r" b="b" t="t" l="l"/>
              <a:pathLst>
                <a:path h="792610" w="698500">
                  <a:moveTo>
                    <a:pt x="394690" y="16343"/>
                  </a:moveTo>
                  <a:lnTo>
                    <a:pt x="653060" y="166667"/>
                  </a:lnTo>
                  <a:cubicBezTo>
                    <a:pt x="681193" y="183035"/>
                    <a:pt x="698500" y="213128"/>
                    <a:pt x="698500" y="245677"/>
                  </a:cubicBezTo>
                  <a:lnTo>
                    <a:pt x="698500" y="546933"/>
                  </a:lnTo>
                  <a:cubicBezTo>
                    <a:pt x="698500" y="579482"/>
                    <a:pt x="681193" y="609575"/>
                    <a:pt x="653060" y="625943"/>
                  </a:cubicBezTo>
                  <a:lnTo>
                    <a:pt x="394690" y="776267"/>
                  </a:lnTo>
                  <a:cubicBezTo>
                    <a:pt x="366601" y="792610"/>
                    <a:pt x="331899" y="792610"/>
                    <a:pt x="303810" y="776267"/>
                  </a:cubicBezTo>
                  <a:lnTo>
                    <a:pt x="45440" y="625943"/>
                  </a:lnTo>
                  <a:cubicBezTo>
                    <a:pt x="17307" y="609575"/>
                    <a:pt x="0" y="579482"/>
                    <a:pt x="0" y="546933"/>
                  </a:cubicBezTo>
                  <a:lnTo>
                    <a:pt x="0" y="245677"/>
                  </a:lnTo>
                  <a:cubicBezTo>
                    <a:pt x="0" y="213128"/>
                    <a:pt x="17307" y="183035"/>
                    <a:pt x="45440" y="166667"/>
                  </a:cubicBezTo>
                  <a:lnTo>
                    <a:pt x="303810" y="16343"/>
                  </a:lnTo>
                  <a:cubicBezTo>
                    <a:pt x="331899" y="0"/>
                    <a:pt x="366601" y="0"/>
                    <a:pt x="394690" y="16343"/>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7" id="7"/>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011216" y="4845208"/>
            <a:ext cx="727472" cy="846513"/>
            <a:chOff x="0" y="0"/>
            <a:chExt cx="698500" cy="812800"/>
          </a:xfrm>
        </p:grpSpPr>
        <p:sp>
          <p:nvSpPr>
            <p:cNvPr name="Freeform 9" id="9"/>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10" id="10"/>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2017026" y="917927"/>
            <a:ext cx="14185307" cy="9254963"/>
          </a:xfrm>
          <a:custGeom>
            <a:avLst/>
            <a:gdLst/>
            <a:ahLst/>
            <a:cxnLst/>
            <a:rect r="r" b="b" t="t" l="l"/>
            <a:pathLst>
              <a:path h="9254963" w="14185307">
                <a:moveTo>
                  <a:pt x="0" y="0"/>
                </a:moveTo>
                <a:lnTo>
                  <a:pt x="14185307" y="0"/>
                </a:lnTo>
                <a:lnTo>
                  <a:pt x="14185307" y="9254963"/>
                </a:lnTo>
                <a:lnTo>
                  <a:pt x="0" y="9254963"/>
                </a:lnTo>
                <a:lnTo>
                  <a:pt x="0" y="0"/>
                </a:lnTo>
                <a:close/>
              </a:path>
            </a:pathLst>
          </a:custGeom>
          <a:blipFill>
            <a:blip r:embed="rId2"/>
            <a:stretch>
              <a:fillRect l="-4613" t="-4493" r="-1367" b="-8402"/>
            </a:stretch>
          </a:blipFill>
        </p:spPr>
      </p:sp>
      <p:sp>
        <p:nvSpPr>
          <p:cNvPr name="TextBox 12" id="12"/>
          <p:cNvSpPr txBox="true"/>
          <p:nvPr/>
        </p:nvSpPr>
        <p:spPr>
          <a:xfrm rot="0">
            <a:off x="1669413" y="47625"/>
            <a:ext cx="13678638" cy="736473"/>
          </a:xfrm>
          <a:prstGeom prst="rect">
            <a:avLst/>
          </a:prstGeom>
        </p:spPr>
        <p:txBody>
          <a:bodyPr anchor="t" rtlCol="false" tIns="0" lIns="0" bIns="0" rIns="0">
            <a:spAutoFit/>
          </a:bodyPr>
          <a:lstStyle/>
          <a:p>
            <a:pPr algn="ctr" marL="0" indent="0" lvl="0">
              <a:lnSpc>
                <a:spcPts val="5615"/>
              </a:lnSpc>
            </a:pPr>
            <a:r>
              <a:rPr lang="en-US" b="true" sz="5199" spc="-129">
                <a:solidFill>
                  <a:srgbClr val="145DA0"/>
                </a:solidFill>
                <a:latin typeface="Barlow Bold"/>
                <a:ea typeface="Barlow Bold"/>
                <a:cs typeface="Barlow Bold"/>
                <a:sym typeface="Barlow Bold"/>
              </a:rPr>
              <a:t>Modulul 1: Politici de marketing</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12D4E"/>
        </a:solidFill>
      </p:bgPr>
    </p:bg>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563247" y="8448348"/>
            <a:ext cx="1392105" cy="1619904"/>
            <a:chOff x="0" y="0"/>
            <a:chExt cx="698500" cy="812800"/>
          </a:xfrm>
        </p:grpSpPr>
        <p:sp>
          <p:nvSpPr>
            <p:cNvPr name="Freeform 6" id="6"/>
            <p:cNvSpPr/>
            <p:nvPr/>
          </p:nvSpPr>
          <p:spPr>
            <a:xfrm flipH="false" flipV="false" rot="0">
              <a:off x="0" y="10095"/>
              <a:ext cx="698500" cy="792610"/>
            </a:xfrm>
            <a:custGeom>
              <a:avLst/>
              <a:gdLst/>
              <a:ahLst/>
              <a:cxnLst/>
              <a:rect r="r" b="b" t="t" l="l"/>
              <a:pathLst>
                <a:path h="792610" w="698500">
                  <a:moveTo>
                    <a:pt x="394690" y="16343"/>
                  </a:moveTo>
                  <a:lnTo>
                    <a:pt x="653060" y="166667"/>
                  </a:lnTo>
                  <a:cubicBezTo>
                    <a:pt x="681193" y="183035"/>
                    <a:pt x="698500" y="213128"/>
                    <a:pt x="698500" y="245677"/>
                  </a:cubicBezTo>
                  <a:lnTo>
                    <a:pt x="698500" y="546933"/>
                  </a:lnTo>
                  <a:cubicBezTo>
                    <a:pt x="698500" y="579482"/>
                    <a:pt x="681193" y="609575"/>
                    <a:pt x="653060" y="625943"/>
                  </a:cubicBezTo>
                  <a:lnTo>
                    <a:pt x="394690" y="776267"/>
                  </a:lnTo>
                  <a:cubicBezTo>
                    <a:pt x="366601" y="792610"/>
                    <a:pt x="331899" y="792610"/>
                    <a:pt x="303810" y="776267"/>
                  </a:cubicBezTo>
                  <a:lnTo>
                    <a:pt x="45440" y="625943"/>
                  </a:lnTo>
                  <a:cubicBezTo>
                    <a:pt x="17307" y="609575"/>
                    <a:pt x="0" y="579482"/>
                    <a:pt x="0" y="546933"/>
                  </a:cubicBezTo>
                  <a:lnTo>
                    <a:pt x="0" y="245677"/>
                  </a:lnTo>
                  <a:cubicBezTo>
                    <a:pt x="0" y="213128"/>
                    <a:pt x="17307" y="183035"/>
                    <a:pt x="45440" y="166667"/>
                  </a:cubicBezTo>
                  <a:lnTo>
                    <a:pt x="303810" y="16343"/>
                  </a:lnTo>
                  <a:cubicBezTo>
                    <a:pt x="331899" y="0"/>
                    <a:pt x="366601" y="0"/>
                    <a:pt x="394690" y="16343"/>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7" id="7"/>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011216" y="4845208"/>
            <a:ext cx="727472" cy="846513"/>
            <a:chOff x="0" y="0"/>
            <a:chExt cx="698500" cy="812800"/>
          </a:xfrm>
        </p:grpSpPr>
        <p:sp>
          <p:nvSpPr>
            <p:cNvPr name="Freeform 9" id="9"/>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10" id="10"/>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200242" y="784098"/>
            <a:ext cx="14506503" cy="9502902"/>
          </a:xfrm>
          <a:custGeom>
            <a:avLst/>
            <a:gdLst/>
            <a:ahLst/>
            <a:cxnLst/>
            <a:rect r="r" b="b" t="t" l="l"/>
            <a:pathLst>
              <a:path h="9502902" w="14506503">
                <a:moveTo>
                  <a:pt x="0" y="0"/>
                </a:moveTo>
                <a:lnTo>
                  <a:pt x="14506503" y="0"/>
                </a:lnTo>
                <a:lnTo>
                  <a:pt x="14506503" y="9502902"/>
                </a:lnTo>
                <a:lnTo>
                  <a:pt x="0" y="9502902"/>
                </a:lnTo>
                <a:lnTo>
                  <a:pt x="0" y="0"/>
                </a:lnTo>
                <a:close/>
              </a:path>
            </a:pathLst>
          </a:custGeom>
          <a:blipFill>
            <a:blip r:embed="rId2"/>
            <a:stretch>
              <a:fillRect l="-170" t="0" r="-170" b="-2242"/>
            </a:stretch>
          </a:blipFill>
        </p:spPr>
      </p:sp>
      <p:sp>
        <p:nvSpPr>
          <p:cNvPr name="TextBox 12" id="12"/>
          <p:cNvSpPr txBox="true"/>
          <p:nvPr/>
        </p:nvSpPr>
        <p:spPr>
          <a:xfrm rot="0">
            <a:off x="1669413" y="47625"/>
            <a:ext cx="13678638" cy="736473"/>
          </a:xfrm>
          <a:prstGeom prst="rect">
            <a:avLst/>
          </a:prstGeom>
        </p:spPr>
        <p:txBody>
          <a:bodyPr anchor="t" rtlCol="false" tIns="0" lIns="0" bIns="0" rIns="0">
            <a:spAutoFit/>
          </a:bodyPr>
          <a:lstStyle/>
          <a:p>
            <a:pPr algn="ctr" marL="0" indent="0" lvl="0">
              <a:lnSpc>
                <a:spcPts val="5615"/>
              </a:lnSpc>
            </a:pPr>
            <a:r>
              <a:rPr lang="en-US" b="true" sz="5199" spc="-129">
                <a:solidFill>
                  <a:srgbClr val="145DA0"/>
                </a:solidFill>
                <a:latin typeface="Barlow Bold"/>
                <a:ea typeface="Barlow Bold"/>
                <a:cs typeface="Barlow Bold"/>
                <a:sym typeface="Barlow Bold"/>
              </a:rPr>
              <a:t>Modulul 1: Politici de marketing</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011216" y="4845208"/>
            <a:ext cx="727472" cy="846513"/>
            <a:chOff x="0" y="0"/>
            <a:chExt cx="698500" cy="812800"/>
          </a:xfrm>
        </p:grpSpPr>
        <p:sp>
          <p:nvSpPr>
            <p:cNvPr name="Freeform 6" id="6"/>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7" id="7"/>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6692090" y="195687"/>
            <a:ext cx="10067855" cy="10835359"/>
          </a:xfrm>
          <a:custGeom>
            <a:avLst/>
            <a:gdLst/>
            <a:ahLst/>
            <a:cxnLst/>
            <a:rect r="r" b="b" t="t" l="l"/>
            <a:pathLst>
              <a:path h="10835359" w="10067855">
                <a:moveTo>
                  <a:pt x="0" y="0"/>
                </a:moveTo>
                <a:lnTo>
                  <a:pt x="10067855" y="0"/>
                </a:lnTo>
                <a:lnTo>
                  <a:pt x="10067855" y="10835360"/>
                </a:lnTo>
                <a:lnTo>
                  <a:pt x="0" y="10835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6563247" y="8448348"/>
            <a:ext cx="1392105" cy="1619904"/>
            <a:chOff x="0" y="0"/>
            <a:chExt cx="698500" cy="812800"/>
          </a:xfrm>
        </p:grpSpPr>
        <p:sp>
          <p:nvSpPr>
            <p:cNvPr name="Freeform 10" id="10"/>
            <p:cNvSpPr/>
            <p:nvPr/>
          </p:nvSpPr>
          <p:spPr>
            <a:xfrm flipH="false" flipV="false" rot="0">
              <a:off x="0" y="10095"/>
              <a:ext cx="698500" cy="792610"/>
            </a:xfrm>
            <a:custGeom>
              <a:avLst/>
              <a:gdLst/>
              <a:ahLst/>
              <a:cxnLst/>
              <a:rect r="r" b="b" t="t" l="l"/>
              <a:pathLst>
                <a:path h="792610" w="698500">
                  <a:moveTo>
                    <a:pt x="394690" y="16343"/>
                  </a:moveTo>
                  <a:lnTo>
                    <a:pt x="653060" y="166667"/>
                  </a:lnTo>
                  <a:cubicBezTo>
                    <a:pt x="681193" y="183035"/>
                    <a:pt x="698500" y="213128"/>
                    <a:pt x="698500" y="245677"/>
                  </a:cubicBezTo>
                  <a:lnTo>
                    <a:pt x="698500" y="546933"/>
                  </a:lnTo>
                  <a:cubicBezTo>
                    <a:pt x="698500" y="579482"/>
                    <a:pt x="681193" y="609575"/>
                    <a:pt x="653060" y="625943"/>
                  </a:cubicBezTo>
                  <a:lnTo>
                    <a:pt x="394690" y="776267"/>
                  </a:lnTo>
                  <a:cubicBezTo>
                    <a:pt x="366601" y="792610"/>
                    <a:pt x="331899" y="792610"/>
                    <a:pt x="303810" y="776267"/>
                  </a:cubicBezTo>
                  <a:lnTo>
                    <a:pt x="45440" y="625943"/>
                  </a:lnTo>
                  <a:cubicBezTo>
                    <a:pt x="17307" y="609575"/>
                    <a:pt x="0" y="579482"/>
                    <a:pt x="0" y="546933"/>
                  </a:cubicBezTo>
                  <a:lnTo>
                    <a:pt x="0" y="245677"/>
                  </a:lnTo>
                  <a:cubicBezTo>
                    <a:pt x="0" y="213128"/>
                    <a:pt x="17307" y="183035"/>
                    <a:pt x="45440" y="166667"/>
                  </a:cubicBezTo>
                  <a:lnTo>
                    <a:pt x="303810" y="16343"/>
                  </a:lnTo>
                  <a:cubicBezTo>
                    <a:pt x="331899" y="0"/>
                    <a:pt x="366601" y="0"/>
                    <a:pt x="394690" y="16343"/>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11" id="11"/>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264904" y="1296482"/>
            <a:ext cx="12428755" cy="4395240"/>
          </a:xfrm>
          <a:custGeom>
            <a:avLst/>
            <a:gdLst/>
            <a:ahLst/>
            <a:cxnLst/>
            <a:rect r="r" b="b" t="t" l="l"/>
            <a:pathLst>
              <a:path h="4395240" w="12428755">
                <a:moveTo>
                  <a:pt x="0" y="0"/>
                </a:moveTo>
                <a:lnTo>
                  <a:pt x="12428754" y="0"/>
                </a:lnTo>
                <a:lnTo>
                  <a:pt x="12428754" y="4395239"/>
                </a:lnTo>
                <a:lnTo>
                  <a:pt x="0" y="4395239"/>
                </a:lnTo>
                <a:lnTo>
                  <a:pt x="0" y="0"/>
                </a:lnTo>
                <a:close/>
              </a:path>
            </a:pathLst>
          </a:custGeom>
          <a:blipFill>
            <a:blip r:embed="rId4"/>
            <a:stretch>
              <a:fillRect l="0" t="-6130" r="0" b="0"/>
            </a:stretch>
          </a:blipFill>
        </p:spPr>
      </p:sp>
      <p:sp>
        <p:nvSpPr>
          <p:cNvPr name="Freeform 13" id="13"/>
          <p:cNvSpPr/>
          <p:nvPr/>
        </p:nvSpPr>
        <p:spPr>
          <a:xfrm flipH="false" flipV="false" rot="0">
            <a:off x="2604884" y="5758396"/>
            <a:ext cx="13596856" cy="4101219"/>
          </a:xfrm>
          <a:custGeom>
            <a:avLst/>
            <a:gdLst/>
            <a:ahLst/>
            <a:cxnLst/>
            <a:rect r="r" b="b" t="t" l="l"/>
            <a:pathLst>
              <a:path h="4101219" w="13596856">
                <a:moveTo>
                  <a:pt x="0" y="0"/>
                </a:moveTo>
                <a:lnTo>
                  <a:pt x="13596857" y="0"/>
                </a:lnTo>
                <a:lnTo>
                  <a:pt x="13596857" y="4101220"/>
                </a:lnTo>
                <a:lnTo>
                  <a:pt x="0" y="4101220"/>
                </a:lnTo>
                <a:lnTo>
                  <a:pt x="0" y="0"/>
                </a:lnTo>
                <a:close/>
              </a:path>
            </a:pathLst>
          </a:custGeom>
          <a:blipFill>
            <a:blip r:embed="rId5"/>
            <a:stretch>
              <a:fillRect l="0" t="-6919" r="0" b="0"/>
            </a:stretch>
          </a:blipFill>
        </p:spPr>
      </p:sp>
      <p:sp>
        <p:nvSpPr>
          <p:cNvPr name="TextBox 14" id="14"/>
          <p:cNvSpPr txBox="true"/>
          <p:nvPr/>
        </p:nvSpPr>
        <p:spPr>
          <a:xfrm rot="0">
            <a:off x="1669413" y="47625"/>
            <a:ext cx="13678638" cy="736473"/>
          </a:xfrm>
          <a:prstGeom prst="rect">
            <a:avLst/>
          </a:prstGeom>
        </p:spPr>
        <p:txBody>
          <a:bodyPr anchor="t" rtlCol="false" tIns="0" lIns="0" bIns="0" rIns="0">
            <a:spAutoFit/>
          </a:bodyPr>
          <a:lstStyle/>
          <a:p>
            <a:pPr algn="ctr" marL="0" indent="0" lvl="0">
              <a:lnSpc>
                <a:spcPts val="5615"/>
              </a:lnSpc>
            </a:pPr>
            <a:r>
              <a:rPr lang="en-US" b="true" sz="5199" spc="-129">
                <a:solidFill>
                  <a:srgbClr val="145DA0"/>
                </a:solidFill>
                <a:latin typeface="Barlow Bold"/>
                <a:ea typeface="Barlow Bold"/>
                <a:cs typeface="Barlow Bold"/>
                <a:sym typeface="Barlow Bold"/>
              </a:rPr>
              <a:t>Modulul 1: Politici de marketing</a:t>
            </a:r>
          </a:p>
        </p:txBody>
      </p:sp>
      <p:sp>
        <p:nvSpPr>
          <p:cNvPr name="TextBox 15" id="15"/>
          <p:cNvSpPr txBox="true"/>
          <p:nvPr/>
        </p:nvSpPr>
        <p:spPr>
          <a:xfrm rot="0">
            <a:off x="69898" y="814864"/>
            <a:ext cx="11656119" cy="412750"/>
          </a:xfrm>
          <a:prstGeom prst="rect">
            <a:avLst/>
          </a:prstGeom>
        </p:spPr>
        <p:txBody>
          <a:bodyPr anchor="t" rtlCol="false" tIns="0" lIns="0" bIns="0" rIns="0">
            <a:spAutoFit/>
          </a:bodyPr>
          <a:lstStyle/>
          <a:p>
            <a:pPr algn="l">
              <a:lnSpc>
                <a:spcPts val="3499"/>
              </a:lnSpc>
            </a:pPr>
            <a:r>
              <a:rPr lang="en-US" sz="2499">
                <a:solidFill>
                  <a:srgbClr val="145DA0"/>
                </a:solidFill>
                <a:latin typeface="Trocchi"/>
                <a:ea typeface="Trocchi"/>
                <a:cs typeface="Trocchi"/>
                <a:sym typeface="Trocchi"/>
              </a:rPr>
              <a:t>Exemplul nr. 5 din Reperele metodologice</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011216" y="4845208"/>
            <a:ext cx="727472" cy="846513"/>
            <a:chOff x="0" y="0"/>
            <a:chExt cx="698500" cy="812800"/>
          </a:xfrm>
        </p:grpSpPr>
        <p:sp>
          <p:nvSpPr>
            <p:cNvPr name="Freeform 6" id="6"/>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7" id="7"/>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6692090" y="195687"/>
            <a:ext cx="10067855" cy="10835359"/>
          </a:xfrm>
          <a:custGeom>
            <a:avLst/>
            <a:gdLst/>
            <a:ahLst/>
            <a:cxnLst/>
            <a:rect r="r" b="b" t="t" l="l"/>
            <a:pathLst>
              <a:path h="10835359" w="10067855">
                <a:moveTo>
                  <a:pt x="0" y="0"/>
                </a:moveTo>
                <a:lnTo>
                  <a:pt x="10067855" y="0"/>
                </a:lnTo>
                <a:lnTo>
                  <a:pt x="10067855" y="10835360"/>
                </a:lnTo>
                <a:lnTo>
                  <a:pt x="0" y="108353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6563247" y="8448348"/>
            <a:ext cx="1392105" cy="1619904"/>
            <a:chOff x="0" y="0"/>
            <a:chExt cx="698500" cy="812800"/>
          </a:xfrm>
        </p:grpSpPr>
        <p:sp>
          <p:nvSpPr>
            <p:cNvPr name="Freeform 10" id="10"/>
            <p:cNvSpPr/>
            <p:nvPr/>
          </p:nvSpPr>
          <p:spPr>
            <a:xfrm flipH="false" flipV="false" rot="0">
              <a:off x="0" y="10095"/>
              <a:ext cx="698500" cy="792610"/>
            </a:xfrm>
            <a:custGeom>
              <a:avLst/>
              <a:gdLst/>
              <a:ahLst/>
              <a:cxnLst/>
              <a:rect r="r" b="b" t="t" l="l"/>
              <a:pathLst>
                <a:path h="792610" w="698500">
                  <a:moveTo>
                    <a:pt x="394690" y="16343"/>
                  </a:moveTo>
                  <a:lnTo>
                    <a:pt x="653060" y="166667"/>
                  </a:lnTo>
                  <a:cubicBezTo>
                    <a:pt x="681193" y="183035"/>
                    <a:pt x="698500" y="213128"/>
                    <a:pt x="698500" y="245677"/>
                  </a:cubicBezTo>
                  <a:lnTo>
                    <a:pt x="698500" y="546933"/>
                  </a:lnTo>
                  <a:cubicBezTo>
                    <a:pt x="698500" y="579482"/>
                    <a:pt x="681193" y="609575"/>
                    <a:pt x="653060" y="625943"/>
                  </a:cubicBezTo>
                  <a:lnTo>
                    <a:pt x="394690" y="776267"/>
                  </a:lnTo>
                  <a:cubicBezTo>
                    <a:pt x="366601" y="792610"/>
                    <a:pt x="331899" y="792610"/>
                    <a:pt x="303810" y="776267"/>
                  </a:cubicBezTo>
                  <a:lnTo>
                    <a:pt x="45440" y="625943"/>
                  </a:lnTo>
                  <a:cubicBezTo>
                    <a:pt x="17307" y="609575"/>
                    <a:pt x="0" y="579482"/>
                    <a:pt x="0" y="546933"/>
                  </a:cubicBezTo>
                  <a:lnTo>
                    <a:pt x="0" y="245677"/>
                  </a:lnTo>
                  <a:cubicBezTo>
                    <a:pt x="0" y="213128"/>
                    <a:pt x="17307" y="183035"/>
                    <a:pt x="45440" y="166667"/>
                  </a:cubicBezTo>
                  <a:lnTo>
                    <a:pt x="303810" y="16343"/>
                  </a:lnTo>
                  <a:cubicBezTo>
                    <a:pt x="331899" y="0"/>
                    <a:pt x="366601" y="0"/>
                    <a:pt x="394690" y="16343"/>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11" id="11"/>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315406">
            <a:off x="9729499" y="638533"/>
            <a:ext cx="7126893" cy="9122423"/>
          </a:xfrm>
          <a:custGeom>
            <a:avLst/>
            <a:gdLst/>
            <a:ahLst/>
            <a:cxnLst/>
            <a:rect r="r" b="b" t="t" l="l"/>
            <a:pathLst>
              <a:path h="9122423" w="7126893">
                <a:moveTo>
                  <a:pt x="0" y="0"/>
                </a:moveTo>
                <a:lnTo>
                  <a:pt x="7126893" y="0"/>
                </a:lnTo>
                <a:lnTo>
                  <a:pt x="7126893" y="9122423"/>
                </a:lnTo>
                <a:lnTo>
                  <a:pt x="0" y="9122423"/>
                </a:lnTo>
                <a:lnTo>
                  <a:pt x="0" y="0"/>
                </a:lnTo>
                <a:close/>
              </a:path>
            </a:pathLst>
          </a:custGeom>
          <a:blipFill>
            <a:blip r:embed="rId4"/>
            <a:stretch>
              <a:fillRect l="0" t="0" r="0" b="0"/>
            </a:stretch>
          </a:blipFill>
        </p:spPr>
      </p:sp>
      <p:sp>
        <p:nvSpPr>
          <p:cNvPr name="Freeform 13" id="13"/>
          <p:cNvSpPr/>
          <p:nvPr/>
        </p:nvSpPr>
        <p:spPr>
          <a:xfrm flipH="false" flipV="false" rot="-258585">
            <a:off x="537102" y="1028700"/>
            <a:ext cx="8074651" cy="9039552"/>
          </a:xfrm>
          <a:custGeom>
            <a:avLst/>
            <a:gdLst/>
            <a:ahLst/>
            <a:cxnLst/>
            <a:rect r="r" b="b" t="t" l="l"/>
            <a:pathLst>
              <a:path h="9039552" w="8074651">
                <a:moveTo>
                  <a:pt x="0" y="0"/>
                </a:moveTo>
                <a:lnTo>
                  <a:pt x="8074651" y="0"/>
                </a:lnTo>
                <a:lnTo>
                  <a:pt x="8074651" y="9039552"/>
                </a:lnTo>
                <a:lnTo>
                  <a:pt x="0" y="9039552"/>
                </a:lnTo>
                <a:lnTo>
                  <a:pt x="0" y="0"/>
                </a:lnTo>
                <a:close/>
              </a:path>
            </a:pathLst>
          </a:custGeom>
          <a:blipFill>
            <a:blip r:embed="rId5"/>
            <a:stretch>
              <a:fillRect l="-2418" t="0" r="-2418" b="0"/>
            </a:stretch>
          </a:blipFill>
        </p:spPr>
      </p:sp>
      <p:sp>
        <p:nvSpPr>
          <p:cNvPr name="TextBox 14" id="14"/>
          <p:cNvSpPr txBox="true"/>
          <p:nvPr/>
        </p:nvSpPr>
        <p:spPr>
          <a:xfrm rot="0">
            <a:off x="1669413" y="47625"/>
            <a:ext cx="13678638" cy="736473"/>
          </a:xfrm>
          <a:prstGeom prst="rect">
            <a:avLst/>
          </a:prstGeom>
        </p:spPr>
        <p:txBody>
          <a:bodyPr anchor="t" rtlCol="false" tIns="0" lIns="0" bIns="0" rIns="0">
            <a:spAutoFit/>
          </a:bodyPr>
          <a:lstStyle/>
          <a:p>
            <a:pPr algn="ctr" marL="0" indent="0" lvl="0">
              <a:lnSpc>
                <a:spcPts val="5615"/>
              </a:lnSpc>
            </a:pPr>
            <a:r>
              <a:rPr lang="en-US" b="true" sz="5199" spc="-129">
                <a:solidFill>
                  <a:srgbClr val="145DA0"/>
                </a:solidFill>
                <a:latin typeface="Barlow Bold"/>
                <a:ea typeface="Barlow Bold"/>
                <a:cs typeface="Barlow Bold"/>
                <a:sym typeface="Barlow Bold"/>
              </a:rPr>
              <a:t>Modulul 1: Politici de marketing</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011216" y="4845208"/>
            <a:ext cx="727472" cy="846513"/>
            <a:chOff x="0" y="0"/>
            <a:chExt cx="698500" cy="812800"/>
          </a:xfrm>
        </p:grpSpPr>
        <p:sp>
          <p:nvSpPr>
            <p:cNvPr name="Freeform 6" id="6"/>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7" id="7"/>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563247" y="8448348"/>
            <a:ext cx="1392105" cy="1619904"/>
            <a:chOff x="0" y="0"/>
            <a:chExt cx="698500" cy="812800"/>
          </a:xfrm>
        </p:grpSpPr>
        <p:sp>
          <p:nvSpPr>
            <p:cNvPr name="Freeform 9" id="9"/>
            <p:cNvSpPr/>
            <p:nvPr/>
          </p:nvSpPr>
          <p:spPr>
            <a:xfrm flipH="false" flipV="false" rot="0">
              <a:off x="0" y="10095"/>
              <a:ext cx="698500" cy="792610"/>
            </a:xfrm>
            <a:custGeom>
              <a:avLst/>
              <a:gdLst/>
              <a:ahLst/>
              <a:cxnLst/>
              <a:rect r="r" b="b" t="t" l="l"/>
              <a:pathLst>
                <a:path h="792610" w="698500">
                  <a:moveTo>
                    <a:pt x="394690" y="16343"/>
                  </a:moveTo>
                  <a:lnTo>
                    <a:pt x="653060" y="166667"/>
                  </a:lnTo>
                  <a:cubicBezTo>
                    <a:pt x="681193" y="183035"/>
                    <a:pt x="698500" y="213128"/>
                    <a:pt x="698500" y="245677"/>
                  </a:cubicBezTo>
                  <a:lnTo>
                    <a:pt x="698500" y="546933"/>
                  </a:lnTo>
                  <a:cubicBezTo>
                    <a:pt x="698500" y="579482"/>
                    <a:pt x="681193" y="609575"/>
                    <a:pt x="653060" y="625943"/>
                  </a:cubicBezTo>
                  <a:lnTo>
                    <a:pt x="394690" y="776267"/>
                  </a:lnTo>
                  <a:cubicBezTo>
                    <a:pt x="366601" y="792610"/>
                    <a:pt x="331899" y="792610"/>
                    <a:pt x="303810" y="776267"/>
                  </a:cubicBezTo>
                  <a:lnTo>
                    <a:pt x="45440" y="625943"/>
                  </a:lnTo>
                  <a:cubicBezTo>
                    <a:pt x="17307" y="609575"/>
                    <a:pt x="0" y="579482"/>
                    <a:pt x="0" y="546933"/>
                  </a:cubicBezTo>
                  <a:lnTo>
                    <a:pt x="0" y="245677"/>
                  </a:lnTo>
                  <a:cubicBezTo>
                    <a:pt x="0" y="213128"/>
                    <a:pt x="17307" y="183035"/>
                    <a:pt x="45440" y="166667"/>
                  </a:cubicBezTo>
                  <a:lnTo>
                    <a:pt x="303810" y="16343"/>
                  </a:lnTo>
                  <a:cubicBezTo>
                    <a:pt x="331899" y="0"/>
                    <a:pt x="366601" y="0"/>
                    <a:pt x="394690" y="16343"/>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10" id="10"/>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455262" y="-399471"/>
            <a:ext cx="14099361" cy="13652881"/>
          </a:xfrm>
          <a:custGeom>
            <a:avLst/>
            <a:gdLst/>
            <a:ahLst/>
            <a:cxnLst/>
            <a:rect r="r" b="b" t="t" l="l"/>
            <a:pathLst>
              <a:path h="13652881" w="14099361">
                <a:moveTo>
                  <a:pt x="0" y="0"/>
                </a:moveTo>
                <a:lnTo>
                  <a:pt x="14099361" y="0"/>
                </a:lnTo>
                <a:lnTo>
                  <a:pt x="14099361" y="13652881"/>
                </a:lnTo>
                <a:lnTo>
                  <a:pt x="0" y="136528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1815770" y="4845208"/>
            <a:ext cx="6836770" cy="5073453"/>
          </a:xfrm>
          <a:custGeom>
            <a:avLst/>
            <a:gdLst/>
            <a:ahLst/>
            <a:cxnLst/>
            <a:rect r="r" b="b" t="t" l="l"/>
            <a:pathLst>
              <a:path h="5073453" w="6836770">
                <a:moveTo>
                  <a:pt x="0" y="0"/>
                </a:moveTo>
                <a:lnTo>
                  <a:pt x="6836770" y="0"/>
                </a:lnTo>
                <a:lnTo>
                  <a:pt x="6836770" y="5073453"/>
                </a:lnTo>
                <a:lnTo>
                  <a:pt x="0" y="50734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469669">
            <a:off x="647626" y="2193149"/>
            <a:ext cx="11506472" cy="5304117"/>
          </a:xfrm>
          <a:custGeom>
            <a:avLst/>
            <a:gdLst/>
            <a:ahLst/>
            <a:cxnLst/>
            <a:rect r="r" b="b" t="t" l="l"/>
            <a:pathLst>
              <a:path h="5304117" w="11506472">
                <a:moveTo>
                  <a:pt x="0" y="0"/>
                </a:moveTo>
                <a:lnTo>
                  <a:pt x="11506472" y="0"/>
                </a:lnTo>
                <a:lnTo>
                  <a:pt x="11506472" y="5304118"/>
                </a:lnTo>
                <a:lnTo>
                  <a:pt x="0" y="5304118"/>
                </a:lnTo>
                <a:lnTo>
                  <a:pt x="0" y="0"/>
                </a:lnTo>
                <a:close/>
              </a:path>
            </a:pathLst>
          </a:custGeom>
          <a:blipFill>
            <a:blip r:embed="rId6"/>
            <a:stretch>
              <a:fillRect l="-1093" t="0" r="-1093" b="0"/>
            </a:stretch>
          </a:blipFill>
        </p:spPr>
      </p:sp>
      <p:sp>
        <p:nvSpPr>
          <p:cNvPr name="TextBox 14" id="14"/>
          <p:cNvSpPr txBox="true"/>
          <p:nvPr/>
        </p:nvSpPr>
        <p:spPr>
          <a:xfrm rot="-544764">
            <a:off x="3566736" y="581232"/>
            <a:ext cx="4849769" cy="631155"/>
          </a:xfrm>
          <a:prstGeom prst="rect">
            <a:avLst/>
          </a:prstGeom>
        </p:spPr>
        <p:txBody>
          <a:bodyPr anchor="t" rtlCol="false" tIns="0" lIns="0" bIns="0" rIns="0">
            <a:spAutoFit/>
          </a:bodyPr>
          <a:lstStyle/>
          <a:p>
            <a:pPr algn="ctr">
              <a:lnSpc>
                <a:spcPts val="5135"/>
              </a:lnSpc>
            </a:pPr>
            <a:r>
              <a:rPr lang="en-US" sz="3668">
                <a:solidFill>
                  <a:srgbClr val="112D4E"/>
                </a:solidFill>
                <a:latin typeface="Abril Fatface"/>
                <a:ea typeface="Abril Fatface"/>
                <a:cs typeface="Abril Fatface"/>
                <a:sym typeface="Abril Fatface"/>
              </a:rPr>
              <a:t>SARCINA DE LUCRU</a:t>
            </a:r>
          </a:p>
        </p:txBody>
      </p:sp>
      <p:sp>
        <p:nvSpPr>
          <p:cNvPr name="TextBox 15" id="15"/>
          <p:cNvSpPr txBox="true"/>
          <p:nvPr/>
        </p:nvSpPr>
        <p:spPr>
          <a:xfrm rot="0">
            <a:off x="12461690" y="5976836"/>
            <a:ext cx="5809833" cy="3693795"/>
          </a:xfrm>
          <a:prstGeom prst="rect">
            <a:avLst/>
          </a:prstGeom>
        </p:spPr>
        <p:txBody>
          <a:bodyPr anchor="t" rtlCol="false" tIns="0" lIns="0" bIns="0" rIns="0">
            <a:spAutoFit/>
          </a:bodyPr>
          <a:lstStyle/>
          <a:p>
            <a:pPr algn="ctr">
              <a:lnSpc>
                <a:spcPts val="2799"/>
              </a:lnSpc>
            </a:pPr>
            <a:r>
              <a:rPr lang="en-US" sz="1999" b="true">
                <a:solidFill>
                  <a:srgbClr val="112D4E"/>
                </a:solidFill>
                <a:latin typeface="Canva Sans 2 Bold"/>
                <a:ea typeface="Canva Sans 2 Bold"/>
                <a:cs typeface="Canva Sans 2 Bold"/>
                <a:sym typeface="Canva Sans 2 Bold"/>
              </a:rPr>
              <a:t>Organizarea activității: </a:t>
            </a:r>
          </a:p>
          <a:p>
            <a:pPr algn="ctr">
              <a:lnSpc>
                <a:spcPts val="2659"/>
              </a:lnSpc>
            </a:pPr>
          </a:p>
          <a:p>
            <a:pPr algn="ctr">
              <a:lnSpc>
                <a:spcPts val="2659"/>
              </a:lnSpc>
            </a:pPr>
            <a:r>
              <a:rPr lang="en-US" sz="1899">
                <a:solidFill>
                  <a:srgbClr val="112D4E"/>
                </a:solidFill>
                <a:latin typeface="Canva Sans 2"/>
                <a:ea typeface="Canva Sans 2"/>
                <a:cs typeface="Canva Sans 2"/>
                <a:sym typeface="Canva Sans 2"/>
              </a:rPr>
              <a:t>•Prezentarea temei activității; </a:t>
            </a:r>
          </a:p>
          <a:p>
            <a:pPr algn="ctr">
              <a:lnSpc>
                <a:spcPts val="2659"/>
              </a:lnSpc>
            </a:pPr>
            <a:r>
              <a:rPr lang="en-US" sz="1899">
                <a:solidFill>
                  <a:srgbClr val="112D4E"/>
                </a:solidFill>
                <a:latin typeface="Canva Sans 2"/>
                <a:ea typeface="Canva Sans 2"/>
                <a:cs typeface="Canva Sans 2"/>
                <a:sym typeface="Canva Sans 2"/>
              </a:rPr>
              <a:t>•Împărțirea fișelor documentare; </a:t>
            </a:r>
          </a:p>
          <a:p>
            <a:pPr algn="ctr">
              <a:lnSpc>
                <a:spcPts val="2659"/>
              </a:lnSpc>
            </a:pPr>
            <a:r>
              <a:rPr lang="en-US" sz="1899">
                <a:solidFill>
                  <a:srgbClr val="112D4E"/>
                </a:solidFill>
                <a:latin typeface="Canva Sans 2"/>
                <a:ea typeface="Canva Sans 2"/>
                <a:cs typeface="Canva Sans 2"/>
                <a:sym typeface="Canva Sans 2"/>
              </a:rPr>
              <a:t>•Împărțirea elevilor în 4 grupe a câte 6 membri.</a:t>
            </a:r>
          </a:p>
          <a:p>
            <a:pPr algn="ctr">
              <a:lnSpc>
                <a:spcPts val="2659"/>
              </a:lnSpc>
            </a:pPr>
            <a:r>
              <a:rPr lang="en-US" sz="1899">
                <a:solidFill>
                  <a:srgbClr val="112D4E"/>
                </a:solidFill>
                <a:latin typeface="Canva Sans 2"/>
                <a:ea typeface="Canva Sans 2"/>
                <a:cs typeface="Canva Sans 2"/>
                <a:sym typeface="Canva Sans 2"/>
              </a:rPr>
              <a:t>•Fiecare echipă are un conducător “expert”; </a:t>
            </a:r>
          </a:p>
          <a:p>
            <a:pPr algn="ctr">
              <a:lnSpc>
                <a:spcPts val="2659"/>
              </a:lnSpc>
            </a:pPr>
            <a:r>
              <a:rPr lang="en-US" sz="1899">
                <a:solidFill>
                  <a:srgbClr val="112D4E"/>
                </a:solidFill>
                <a:latin typeface="Canva Sans 2"/>
                <a:ea typeface="Canva Sans 2"/>
                <a:cs typeface="Canva Sans 2"/>
                <a:sym typeface="Canva Sans 2"/>
              </a:rPr>
              <a:t>•Distribuirea plicului cu sarcina de lucru; </a:t>
            </a:r>
          </a:p>
          <a:p>
            <a:pPr algn="ctr">
              <a:lnSpc>
                <a:spcPts val="2659"/>
              </a:lnSpc>
            </a:pPr>
            <a:r>
              <a:rPr lang="en-US" sz="1899">
                <a:solidFill>
                  <a:srgbClr val="112D4E"/>
                </a:solidFill>
                <a:latin typeface="Canva Sans 2"/>
                <a:ea typeface="Canva Sans 2"/>
                <a:cs typeface="Canva Sans 2"/>
                <a:sym typeface="Canva Sans 2"/>
              </a:rPr>
              <a:t>•Rezolvarea sarcinii de lucru în echipă; </a:t>
            </a:r>
          </a:p>
          <a:p>
            <a:pPr algn="ctr">
              <a:lnSpc>
                <a:spcPts val="2659"/>
              </a:lnSpc>
            </a:pPr>
            <a:r>
              <a:rPr lang="en-US" sz="1899">
                <a:solidFill>
                  <a:srgbClr val="112D4E"/>
                </a:solidFill>
                <a:latin typeface="Canva Sans 2"/>
                <a:ea typeface="Canva Sans 2"/>
                <a:cs typeface="Canva Sans 2"/>
                <a:sym typeface="Canva Sans 2"/>
              </a:rPr>
              <a:t>•Prezentarea rezultatelor de către conducătorul “expert” al echipei. </a:t>
            </a:r>
          </a:p>
          <a:p>
            <a:pPr algn="ctr">
              <a:lnSpc>
                <a:spcPts val="2659"/>
              </a:lnSpc>
              <a:spcBef>
                <a:spcPct val="0"/>
              </a:spcBef>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563247" y="8448348"/>
            <a:ext cx="1392105" cy="1619904"/>
            <a:chOff x="0" y="0"/>
            <a:chExt cx="698500" cy="812800"/>
          </a:xfrm>
        </p:grpSpPr>
        <p:sp>
          <p:nvSpPr>
            <p:cNvPr name="Freeform 6" id="6"/>
            <p:cNvSpPr/>
            <p:nvPr/>
          </p:nvSpPr>
          <p:spPr>
            <a:xfrm flipH="false" flipV="false" rot="0">
              <a:off x="0" y="10095"/>
              <a:ext cx="698500" cy="792610"/>
            </a:xfrm>
            <a:custGeom>
              <a:avLst/>
              <a:gdLst/>
              <a:ahLst/>
              <a:cxnLst/>
              <a:rect r="r" b="b" t="t" l="l"/>
              <a:pathLst>
                <a:path h="792610" w="698500">
                  <a:moveTo>
                    <a:pt x="394690" y="16343"/>
                  </a:moveTo>
                  <a:lnTo>
                    <a:pt x="653060" y="166667"/>
                  </a:lnTo>
                  <a:cubicBezTo>
                    <a:pt x="681193" y="183035"/>
                    <a:pt x="698500" y="213128"/>
                    <a:pt x="698500" y="245677"/>
                  </a:cubicBezTo>
                  <a:lnTo>
                    <a:pt x="698500" y="546933"/>
                  </a:lnTo>
                  <a:cubicBezTo>
                    <a:pt x="698500" y="579482"/>
                    <a:pt x="681193" y="609575"/>
                    <a:pt x="653060" y="625943"/>
                  </a:cubicBezTo>
                  <a:lnTo>
                    <a:pt x="394690" y="776267"/>
                  </a:lnTo>
                  <a:cubicBezTo>
                    <a:pt x="366601" y="792610"/>
                    <a:pt x="331899" y="792610"/>
                    <a:pt x="303810" y="776267"/>
                  </a:cubicBezTo>
                  <a:lnTo>
                    <a:pt x="45440" y="625943"/>
                  </a:lnTo>
                  <a:cubicBezTo>
                    <a:pt x="17307" y="609575"/>
                    <a:pt x="0" y="579482"/>
                    <a:pt x="0" y="546933"/>
                  </a:cubicBezTo>
                  <a:lnTo>
                    <a:pt x="0" y="245677"/>
                  </a:lnTo>
                  <a:cubicBezTo>
                    <a:pt x="0" y="213128"/>
                    <a:pt x="17307" y="183035"/>
                    <a:pt x="45440" y="166667"/>
                  </a:cubicBezTo>
                  <a:lnTo>
                    <a:pt x="303810" y="16343"/>
                  </a:lnTo>
                  <a:cubicBezTo>
                    <a:pt x="331899" y="0"/>
                    <a:pt x="366601" y="0"/>
                    <a:pt x="394690" y="16343"/>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7" id="7"/>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011216" y="4845208"/>
            <a:ext cx="727472" cy="846513"/>
            <a:chOff x="0" y="0"/>
            <a:chExt cx="698500" cy="812800"/>
          </a:xfrm>
        </p:grpSpPr>
        <p:sp>
          <p:nvSpPr>
            <p:cNvPr name="Freeform 9" id="9"/>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10" id="10"/>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767142" y="510540"/>
            <a:ext cx="14432677" cy="9795510"/>
          </a:xfrm>
          <a:custGeom>
            <a:avLst/>
            <a:gdLst/>
            <a:ahLst/>
            <a:cxnLst/>
            <a:rect r="r" b="b" t="t" l="l"/>
            <a:pathLst>
              <a:path h="9795510" w="14432677">
                <a:moveTo>
                  <a:pt x="0" y="0"/>
                </a:moveTo>
                <a:lnTo>
                  <a:pt x="14432677" y="0"/>
                </a:lnTo>
                <a:lnTo>
                  <a:pt x="14432677" y="9795510"/>
                </a:lnTo>
                <a:lnTo>
                  <a:pt x="0" y="9795510"/>
                </a:lnTo>
                <a:lnTo>
                  <a:pt x="0" y="0"/>
                </a:lnTo>
                <a:close/>
              </a:path>
            </a:pathLst>
          </a:custGeom>
          <a:blipFill>
            <a:blip r:embed="rId2"/>
            <a:stretch>
              <a:fillRect l="-75" t="-1164" r="0" b="-6106"/>
            </a:stretch>
          </a:blipFill>
        </p:spPr>
      </p:sp>
      <p:sp>
        <p:nvSpPr>
          <p:cNvPr name="TextBox 12" id="12"/>
          <p:cNvSpPr txBox="true"/>
          <p:nvPr/>
        </p:nvSpPr>
        <p:spPr>
          <a:xfrm rot="0">
            <a:off x="1767142" y="38100"/>
            <a:ext cx="13678638" cy="481965"/>
          </a:xfrm>
          <a:prstGeom prst="rect">
            <a:avLst/>
          </a:prstGeom>
        </p:spPr>
        <p:txBody>
          <a:bodyPr anchor="t" rtlCol="false" tIns="0" lIns="0" bIns="0" rIns="0">
            <a:spAutoFit/>
          </a:bodyPr>
          <a:lstStyle/>
          <a:p>
            <a:pPr algn="ctr" marL="0" indent="0" lvl="0">
              <a:lnSpc>
                <a:spcPts val="3780"/>
              </a:lnSpc>
            </a:pPr>
            <a:r>
              <a:rPr lang="en-US" b="true" sz="3500" spc="-87">
                <a:solidFill>
                  <a:srgbClr val="145DA0"/>
                </a:solidFill>
                <a:latin typeface="Barlow Bold"/>
                <a:ea typeface="Barlow Bold"/>
                <a:cs typeface="Barlow Bold"/>
                <a:sym typeface="Barlow Bold"/>
              </a:rPr>
              <a:t>Modulul 5: Promovarea producției gastronomice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54005" y="2659337"/>
            <a:ext cx="5737395" cy="4968325"/>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87" t="0" r="-14987" b="0"/>
              </a:stretch>
            </a:blipFill>
            <a:ln cap="sq">
              <a:noFill/>
              <a:prstDash val="solid"/>
              <a:miter/>
            </a:ln>
          </p:spPr>
        </p:sp>
      </p:grpSp>
      <p:grpSp>
        <p:nvGrpSpPr>
          <p:cNvPr name="Group 4" id="4"/>
          <p:cNvGrpSpPr/>
          <p:nvPr/>
        </p:nvGrpSpPr>
        <p:grpSpPr>
          <a:xfrm rot="0">
            <a:off x="-711508" y="0"/>
            <a:ext cx="5737395" cy="4968325"/>
            <a:chOff x="0" y="0"/>
            <a:chExt cx="4282440" cy="3708400"/>
          </a:xfrm>
        </p:grpSpPr>
        <p:sp>
          <p:nvSpPr>
            <p:cNvPr name="Freeform 5" id="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14987" t="0" r="-14987" b="0"/>
              </a:stretch>
            </a:blipFill>
            <a:ln cap="sq">
              <a:noFill/>
              <a:prstDash val="solid"/>
              <a:miter/>
            </a:ln>
          </p:spPr>
        </p:sp>
      </p:grpSp>
      <p:grpSp>
        <p:nvGrpSpPr>
          <p:cNvPr name="Group 6" id="6"/>
          <p:cNvGrpSpPr/>
          <p:nvPr/>
        </p:nvGrpSpPr>
        <p:grpSpPr>
          <a:xfrm rot="0">
            <a:off x="-711508" y="5318675"/>
            <a:ext cx="5737395" cy="4968325"/>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4987" t="0" r="-14987" b="0"/>
              </a:stretch>
            </a:blipFill>
            <a:ln cap="sq">
              <a:noFill/>
              <a:prstDash val="solid"/>
              <a:miter/>
            </a:ln>
          </p:spPr>
        </p:sp>
      </p:grpSp>
      <p:sp>
        <p:nvSpPr>
          <p:cNvPr name="Freeform 8" id="8"/>
          <p:cNvSpPr/>
          <p:nvPr/>
        </p:nvSpPr>
        <p:spPr>
          <a:xfrm flipH="false" flipV="false" rot="-3578320">
            <a:off x="6418642" y="-485952"/>
            <a:ext cx="2904567" cy="2513771"/>
          </a:xfrm>
          <a:custGeom>
            <a:avLst/>
            <a:gdLst/>
            <a:ahLst/>
            <a:cxnLst/>
            <a:rect r="r" b="b" t="t" l="l"/>
            <a:pathLst>
              <a:path h="2513771" w="2904567">
                <a:moveTo>
                  <a:pt x="0" y="0"/>
                </a:moveTo>
                <a:lnTo>
                  <a:pt x="2904566" y="0"/>
                </a:lnTo>
                <a:lnTo>
                  <a:pt x="2904566" y="2513770"/>
                </a:lnTo>
                <a:lnTo>
                  <a:pt x="0" y="25137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3578320">
            <a:off x="6965089" y="8795768"/>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3578320">
            <a:off x="-1452283" y="4061790"/>
            <a:ext cx="2904567" cy="2513771"/>
          </a:xfrm>
          <a:custGeom>
            <a:avLst/>
            <a:gdLst/>
            <a:ahLst/>
            <a:cxnLst/>
            <a:rect r="r" b="b" t="t" l="l"/>
            <a:pathLst>
              <a:path h="2513771" w="2904567">
                <a:moveTo>
                  <a:pt x="0" y="0"/>
                </a:moveTo>
                <a:lnTo>
                  <a:pt x="2904566" y="0"/>
                </a:lnTo>
                <a:lnTo>
                  <a:pt x="2904566" y="2513770"/>
                </a:lnTo>
                <a:lnTo>
                  <a:pt x="0" y="251377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3578320">
            <a:off x="6418642" y="2173385"/>
            <a:ext cx="2904567" cy="2513771"/>
          </a:xfrm>
          <a:custGeom>
            <a:avLst/>
            <a:gdLst/>
            <a:ahLst/>
            <a:cxnLst/>
            <a:rect r="r" b="b" t="t" l="l"/>
            <a:pathLst>
              <a:path h="2513771" w="2904567">
                <a:moveTo>
                  <a:pt x="0" y="0"/>
                </a:moveTo>
                <a:lnTo>
                  <a:pt x="2904566" y="0"/>
                </a:lnTo>
                <a:lnTo>
                  <a:pt x="2904566"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3578320">
            <a:off x="4571649" y="7527325"/>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7221679">
            <a:off x="4119534" y="842892"/>
            <a:ext cx="2898563" cy="2508574"/>
          </a:xfrm>
          <a:custGeom>
            <a:avLst/>
            <a:gdLst/>
            <a:ahLst/>
            <a:cxnLst/>
            <a:rect r="r" b="b" t="t" l="l"/>
            <a:pathLst>
              <a:path h="2508574" w="2898563">
                <a:moveTo>
                  <a:pt x="0" y="0"/>
                </a:moveTo>
                <a:lnTo>
                  <a:pt x="2898562" y="0"/>
                </a:lnTo>
                <a:lnTo>
                  <a:pt x="2898562" y="2508574"/>
                </a:lnTo>
                <a:lnTo>
                  <a:pt x="0" y="250857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7221679">
            <a:off x="6971851" y="6142892"/>
            <a:ext cx="2898563" cy="2508574"/>
          </a:xfrm>
          <a:custGeom>
            <a:avLst/>
            <a:gdLst/>
            <a:ahLst/>
            <a:cxnLst/>
            <a:rect r="r" b="b" t="t" l="l"/>
            <a:pathLst>
              <a:path h="2508574" w="2898563">
                <a:moveTo>
                  <a:pt x="0" y="0"/>
                </a:moveTo>
                <a:lnTo>
                  <a:pt x="2898562" y="0"/>
                </a:lnTo>
                <a:lnTo>
                  <a:pt x="2898562" y="2508574"/>
                </a:lnTo>
                <a:lnTo>
                  <a:pt x="0" y="250857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7221679">
            <a:off x="6425403" y="-479451"/>
            <a:ext cx="2898563" cy="2508574"/>
          </a:xfrm>
          <a:custGeom>
            <a:avLst/>
            <a:gdLst/>
            <a:ahLst/>
            <a:cxnLst/>
            <a:rect r="r" b="b" t="t" l="l"/>
            <a:pathLst>
              <a:path h="2508574" w="2898563">
                <a:moveTo>
                  <a:pt x="0" y="0"/>
                </a:moveTo>
                <a:lnTo>
                  <a:pt x="2898563" y="0"/>
                </a:lnTo>
                <a:lnTo>
                  <a:pt x="2898563" y="2508575"/>
                </a:lnTo>
                <a:lnTo>
                  <a:pt x="0" y="250857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6" id="16"/>
          <p:cNvSpPr txBox="true"/>
          <p:nvPr/>
        </p:nvSpPr>
        <p:spPr>
          <a:xfrm rot="0">
            <a:off x="10470561" y="1618954"/>
            <a:ext cx="6788739" cy="6193917"/>
          </a:xfrm>
          <a:prstGeom prst="rect">
            <a:avLst/>
          </a:prstGeom>
        </p:spPr>
        <p:txBody>
          <a:bodyPr anchor="t" rtlCol="false" tIns="0" lIns="0" bIns="0" rIns="0">
            <a:spAutoFit/>
          </a:bodyPr>
          <a:lstStyle/>
          <a:p>
            <a:pPr algn="ctr">
              <a:lnSpc>
                <a:spcPts val="4494"/>
              </a:lnSpc>
            </a:pPr>
            <a:r>
              <a:rPr lang="en-US" sz="4200" spc="117">
                <a:solidFill>
                  <a:srgbClr val="4F6A92"/>
                </a:solidFill>
                <a:latin typeface="Barlow Condensed"/>
                <a:ea typeface="Barlow Condensed"/>
                <a:cs typeface="Barlow Condensed"/>
                <a:sym typeface="Barlow Condensed"/>
              </a:rPr>
              <a:t>Pentru a optimiza relația dintre curriculumul intenționat/aprobat și cel realizat, din perspectiva IPT, reperele metodologice pentru clasa a XII-a sunt structurate pe </a:t>
            </a:r>
          </a:p>
          <a:p>
            <a:pPr algn="ctr" marL="0" indent="0" lvl="1">
              <a:lnSpc>
                <a:spcPts val="4494"/>
              </a:lnSpc>
              <a:spcBef>
                <a:spcPct val="0"/>
              </a:spcBef>
            </a:pPr>
            <a:r>
              <a:rPr lang="en-US" sz="4200" spc="117">
                <a:solidFill>
                  <a:srgbClr val="4F6A92"/>
                </a:solidFill>
                <a:latin typeface="Barlow Condensed"/>
                <a:ea typeface="Barlow Condensed"/>
                <a:cs typeface="Barlow Condensed"/>
                <a:sym typeface="Barlow Condensed"/>
              </a:rPr>
              <a:t> exemple de activități de învățare-predare-evaluare pentru fiecare modul de pregătire din cadrul programelor școlare pentru învățământul profesional și tehnic, aria curriculară Tehnologii</a:t>
            </a:r>
          </a:p>
        </p:txBody>
      </p:sp>
    </p:spTree>
  </p:cSld>
  <p:clrMapOvr>
    <a:masterClrMapping/>
  </p:clrMapOvr>
  <p:transition spd="fast">
    <p:fade/>
  </p:transition>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11216" y="-1663032"/>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12D4E">
                    <a:alpha val="100000"/>
                  </a:srgbClr>
                </a:gs>
                <a:gs pos="50000">
                  <a:srgbClr val="255389">
                    <a:alpha val="100000"/>
                  </a:srgbClr>
                </a:gs>
                <a:gs pos="100000">
                  <a:srgbClr val="2A96E4">
                    <a:alpha val="100000"/>
                  </a:srgbClr>
                </a:gs>
              </a:gsLst>
              <a:lin ang="5400000"/>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563247" y="8448348"/>
            <a:ext cx="1392105" cy="1619904"/>
            <a:chOff x="0" y="0"/>
            <a:chExt cx="698500" cy="812800"/>
          </a:xfrm>
        </p:grpSpPr>
        <p:sp>
          <p:nvSpPr>
            <p:cNvPr name="Freeform 6" id="6"/>
            <p:cNvSpPr/>
            <p:nvPr/>
          </p:nvSpPr>
          <p:spPr>
            <a:xfrm flipH="false" flipV="false" rot="0">
              <a:off x="0" y="10095"/>
              <a:ext cx="698500" cy="792610"/>
            </a:xfrm>
            <a:custGeom>
              <a:avLst/>
              <a:gdLst/>
              <a:ahLst/>
              <a:cxnLst/>
              <a:rect r="r" b="b" t="t" l="l"/>
              <a:pathLst>
                <a:path h="792610" w="698500">
                  <a:moveTo>
                    <a:pt x="394690" y="16343"/>
                  </a:moveTo>
                  <a:lnTo>
                    <a:pt x="653060" y="166667"/>
                  </a:lnTo>
                  <a:cubicBezTo>
                    <a:pt x="681193" y="183035"/>
                    <a:pt x="698500" y="213128"/>
                    <a:pt x="698500" y="245677"/>
                  </a:cubicBezTo>
                  <a:lnTo>
                    <a:pt x="698500" y="546933"/>
                  </a:lnTo>
                  <a:cubicBezTo>
                    <a:pt x="698500" y="579482"/>
                    <a:pt x="681193" y="609575"/>
                    <a:pt x="653060" y="625943"/>
                  </a:cubicBezTo>
                  <a:lnTo>
                    <a:pt x="394690" y="776267"/>
                  </a:lnTo>
                  <a:cubicBezTo>
                    <a:pt x="366601" y="792610"/>
                    <a:pt x="331899" y="792610"/>
                    <a:pt x="303810" y="776267"/>
                  </a:cubicBezTo>
                  <a:lnTo>
                    <a:pt x="45440" y="625943"/>
                  </a:lnTo>
                  <a:cubicBezTo>
                    <a:pt x="17307" y="609575"/>
                    <a:pt x="0" y="579482"/>
                    <a:pt x="0" y="546933"/>
                  </a:cubicBezTo>
                  <a:lnTo>
                    <a:pt x="0" y="245677"/>
                  </a:lnTo>
                  <a:cubicBezTo>
                    <a:pt x="0" y="213128"/>
                    <a:pt x="17307" y="183035"/>
                    <a:pt x="45440" y="166667"/>
                  </a:cubicBezTo>
                  <a:lnTo>
                    <a:pt x="303810" y="16343"/>
                  </a:lnTo>
                  <a:cubicBezTo>
                    <a:pt x="331899" y="0"/>
                    <a:pt x="366601" y="0"/>
                    <a:pt x="394690" y="16343"/>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7" id="7"/>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199511" y="4720243"/>
            <a:ext cx="727472" cy="846513"/>
            <a:chOff x="0" y="0"/>
            <a:chExt cx="698500" cy="812800"/>
          </a:xfrm>
        </p:grpSpPr>
        <p:sp>
          <p:nvSpPr>
            <p:cNvPr name="Freeform 9" id="9"/>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10" id="10"/>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5425738" y="8669655"/>
            <a:ext cx="434340" cy="405765"/>
            <a:chOff x="0" y="0"/>
            <a:chExt cx="579120" cy="541020"/>
          </a:xfrm>
        </p:grpSpPr>
        <p:sp>
          <p:nvSpPr>
            <p:cNvPr name="Freeform 12" id="12"/>
            <p:cNvSpPr/>
            <p:nvPr/>
          </p:nvSpPr>
          <p:spPr>
            <a:xfrm flipH="false" flipV="false" rot="0">
              <a:off x="50800" y="41910"/>
              <a:ext cx="483870" cy="457200"/>
            </a:xfrm>
            <a:custGeom>
              <a:avLst/>
              <a:gdLst/>
              <a:ahLst/>
              <a:cxnLst/>
              <a:rect r="r" b="b" t="t" l="l"/>
              <a:pathLst>
                <a:path h="457200" w="483870">
                  <a:moveTo>
                    <a:pt x="0" y="158750"/>
                  </a:moveTo>
                  <a:cubicBezTo>
                    <a:pt x="204470" y="0"/>
                    <a:pt x="466090" y="209550"/>
                    <a:pt x="477520" y="294640"/>
                  </a:cubicBezTo>
                  <a:cubicBezTo>
                    <a:pt x="483870" y="349250"/>
                    <a:pt x="414020" y="440690"/>
                    <a:pt x="360680" y="447040"/>
                  </a:cubicBezTo>
                  <a:cubicBezTo>
                    <a:pt x="276860" y="457200"/>
                    <a:pt x="0" y="158750"/>
                    <a:pt x="0" y="158750"/>
                  </a:cubicBezTo>
                </a:path>
              </a:pathLst>
            </a:custGeom>
            <a:solidFill>
              <a:srgbClr val="FFF234">
                <a:alpha val="49804"/>
              </a:srgbClr>
            </a:solidFill>
            <a:ln cap="sq">
              <a:noFill/>
              <a:prstDash val="solid"/>
              <a:miter/>
            </a:ln>
          </p:spPr>
        </p:sp>
      </p:grpSp>
      <p:grpSp>
        <p:nvGrpSpPr>
          <p:cNvPr name="Group 13" id="13"/>
          <p:cNvGrpSpPr/>
          <p:nvPr/>
        </p:nvGrpSpPr>
        <p:grpSpPr>
          <a:xfrm rot="0">
            <a:off x="15460027" y="8569643"/>
            <a:ext cx="433388" cy="470535"/>
            <a:chOff x="0" y="0"/>
            <a:chExt cx="577850" cy="627380"/>
          </a:xfrm>
        </p:grpSpPr>
        <p:sp>
          <p:nvSpPr>
            <p:cNvPr name="Freeform 14" id="14"/>
            <p:cNvSpPr/>
            <p:nvPr/>
          </p:nvSpPr>
          <p:spPr>
            <a:xfrm flipH="false" flipV="false" rot="0">
              <a:off x="50800" y="66040"/>
              <a:ext cx="490220" cy="520700"/>
            </a:xfrm>
            <a:custGeom>
              <a:avLst/>
              <a:gdLst/>
              <a:ahLst/>
              <a:cxnLst/>
              <a:rect r="r" b="b" t="t" l="l"/>
              <a:pathLst>
                <a:path h="520700" w="490220">
                  <a:moveTo>
                    <a:pt x="0" y="134620"/>
                  </a:moveTo>
                  <a:cubicBezTo>
                    <a:pt x="300990" y="0"/>
                    <a:pt x="490220" y="264160"/>
                    <a:pt x="474980" y="356870"/>
                  </a:cubicBezTo>
                  <a:cubicBezTo>
                    <a:pt x="464820" y="425450"/>
                    <a:pt x="336550" y="520700"/>
                    <a:pt x="267970" y="510540"/>
                  </a:cubicBezTo>
                  <a:cubicBezTo>
                    <a:pt x="176530" y="496570"/>
                    <a:pt x="0" y="134620"/>
                    <a:pt x="0" y="134620"/>
                  </a:cubicBezTo>
                </a:path>
              </a:pathLst>
            </a:custGeom>
            <a:solidFill>
              <a:srgbClr val="FCFEFF">
                <a:alpha val="49804"/>
              </a:srgbClr>
            </a:solidFill>
            <a:ln cap="sq">
              <a:noFill/>
              <a:prstDash val="solid"/>
              <a:miter/>
            </a:ln>
          </p:spPr>
        </p:sp>
      </p:grpSp>
      <p:grpSp>
        <p:nvGrpSpPr>
          <p:cNvPr name="Group 15" id="15"/>
          <p:cNvGrpSpPr/>
          <p:nvPr/>
        </p:nvGrpSpPr>
        <p:grpSpPr>
          <a:xfrm rot="0">
            <a:off x="15619095" y="8502015"/>
            <a:ext cx="406718" cy="336232"/>
            <a:chOff x="0" y="0"/>
            <a:chExt cx="542290" cy="448310"/>
          </a:xfrm>
        </p:grpSpPr>
        <p:sp>
          <p:nvSpPr>
            <p:cNvPr name="Freeform 16" id="16"/>
            <p:cNvSpPr/>
            <p:nvPr/>
          </p:nvSpPr>
          <p:spPr>
            <a:xfrm flipH="false" flipV="false" rot="0">
              <a:off x="50800" y="36830"/>
              <a:ext cx="448310" cy="374650"/>
            </a:xfrm>
            <a:custGeom>
              <a:avLst/>
              <a:gdLst/>
              <a:ahLst/>
              <a:cxnLst/>
              <a:rect r="r" b="b" t="t" l="l"/>
              <a:pathLst>
                <a:path h="374650" w="448310">
                  <a:moveTo>
                    <a:pt x="0" y="102870"/>
                  </a:moveTo>
                  <a:cubicBezTo>
                    <a:pt x="129540" y="0"/>
                    <a:pt x="425450" y="196850"/>
                    <a:pt x="440690" y="266700"/>
                  </a:cubicBezTo>
                  <a:cubicBezTo>
                    <a:pt x="448310" y="300990"/>
                    <a:pt x="417830" y="351790"/>
                    <a:pt x="384810" y="359410"/>
                  </a:cubicBezTo>
                  <a:cubicBezTo>
                    <a:pt x="316230" y="374650"/>
                    <a:pt x="0" y="102870"/>
                    <a:pt x="0" y="102870"/>
                  </a:cubicBezTo>
                </a:path>
              </a:pathLst>
            </a:custGeom>
            <a:solidFill>
              <a:srgbClr val="FCFEFF">
                <a:alpha val="49804"/>
              </a:srgbClr>
            </a:solidFill>
            <a:ln cap="sq">
              <a:noFill/>
              <a:prstDash val="solid"/>
              <a:miter/>
            </a:ln>
          </p:spPr>
        </p:sp>
      </p:grpSp>
      <p:grpSp>
        <p:nvGrpSpPr>
          <p:cNvPr name="Group 17" id="17"/>
          <p:cNvGrpSpPr/>
          <p:nvPr/>
        </p:nvGrpSpPr>
        <p:grpSpPr>
          <a:xfrm rot="0">
            <a:off x="15882938" y="8540115"/>
            <a:ext cx="416243" cy="416243"/>
            <a:chOff x="0" y="0"/>
            <a:chExt cx="554990" cy="554990"/>
          </a:xfrm>
        </p:grpSpPr>
        <p:sp>
          <p:nvSpPr>
            <p:cNvPr name="Freeform 18" id="18"/>
            <p:cNvSpPr/>
            <p:nvPr/>
          </p:nvSpPr>
          <p:spPr>
            <a:xfrm flipH="false" flipV="false" rot="0">
              <a:off x="49530" y="44450"/>
              <a:ext cx="448310" cy="462280"/>
            </a:xfrm>
            <a:custGeom>
              <a:avLst/>
              <a:gdLst/>
              <a:ahLst/>
              <a:cxnLst/>
              <a:rect r="r" b="b" t="t" l="l"/>
              <a:pathLst>
                <a:path h="462280" w="448310">
                  <a:moveTo>
                    <a:pt x="448310" y="163830"/>
                  </a:moveTo>
                  <a:cubicBezTo>
                    <a:pt x="448310" y="307340"/>
                    <a:pt x="431800" y="345440"/>
                    <a:pt x="410210" y="373380"/>
                  </a:cubicBezTo>
                  <a:cubicBezTo>
                    <a:pt x="387350" y="401320"/>
                    <a:pt x="355600" y="425450"/>
                    <a:pt x="323850" y="440690"/>
                  </a:cubicBezTo>
                  <a:cubicBezTo>
                    <a:pt x="290830" y="454660"/>
                    <a:pt x="251460" y="462280"/>
                    <a:pt x="215900" y="459740"/>
                  </a:cubicBezTo>
                  <a:cubicBezTo>
                    <a:pt x="180340" y="458470"/>
                    <a:pt x="142240" y="445770"/>
                    <a:pt x="111760" y="427990"/>
                  </a:cubicBezTo>
                  <a:cubicBezTo>
                    <a:pt x="81280" y="408940"/>
                    <a:pt x="52070" y="381000"/>
                    <a:pt x="34290" y="350520"/>
                  </a:cubicBezTo>
                  <a:cubicBezTo>
                    <a:pt x="15240" y="320040"/>
                    <a:pt x="3810" y="280670"/>
                    <a:pt x="1270" y="245110"/>
                  </a:cubicBezTo>
                  <a:cubicBezTo>
                    <a:pt x="0" y="210820"/>
                    <a:pt x="6350" y="170180"/>
                    <a:pt x="21590" y="138430"/>
                  </a:cubicBezTo>
                  <a:cubicBezTo>
                    <a:pt x="35560" y="105410"/>
                    <a:pt x="60960" y="73660"/>
                    <a:pt x="88900" y="52070"/>
                  </a:cubicBezTo>
                  <a:cubicBezTo>
                    <a:pt x="116840" y="30480"/>
                    <a:pt x="153670" y="13970"/>
                    <a:pt x="187960" y="6350"/>
                  </a:cubicBezTo>
                  <a:cubicBezTo>
                    <a:pt x="223520" y="0"/>
                    <a:pt x="264160" y="2540"/>
                    <a:pt x="297180" y="13970"/>
                  </a:cubicBezTo>
                  <a:cubicBezTo>
                    <a:pt x="331470" y="24130"/>
                    <a:pt x="391160" y="69850"/>
                    <a:pt x="391160" y="69850"/>
                  </a:cubicBezTo>
                </a:path>
              </a:pathLst>
            </a:custGeom>
            <a:solidFill>
              <a:srgbClr val="FCFEFF">
                <a:alpha val="49804"/>
              </a:srgbClr>
            </a:solidFill>
            <a:ln cap="sq">
              <a:noFill/>
              <a:prstDash val="solid"/>
              <a:miter/>
            </a:ln>
          </p:spPr>
        </p:sp>
      </p:grpSp>
      <p:grpSp>
        <p:nvGrpSpPr>
          <p:cNvPr name="Group 19" id="19"/>
          <p:cNvGrpSpPr/>
          <p:nvPr/>
        </p:nvGrpSpPr>
        <p:grpSpPr>
          <a:xfrm rot="0">
            <a:off x="15919132" y="8534400"/>
            <a:ext cx="189548" cy="422910"/>
            <a:chOff x="0" y="0"/>
            <a:chExt cx="252730" cy="563880"/>
          </a:xfrm>
        </p:grpSpPr>
        <p:sp>
          <p:nvSpPr>
            <p:cNvPr name="Freeform 20" id="20"/>
            <p:cNvSpPr/>
            <p:nvPr/>
          </p:nvSpPr>
          <p:spPr>
            <a:xfrm flipH="false" flipV="false" rot="0">
              <a:off x="-3810" y="20320"/>
              <a:ext cx="260350" cy="492760"/>
            </a:xfrm>
            <a:custGeom>
              <a:avLst/>
              <a:gdLst/>
              <a:ahLst/>
              <a:cxnLst/>
              <a:rect r="r" b="b" t="t" l="l"/>
              <a:pathLst>
                <a:path h="492760" w="260350">
                  <a:moveTo>
                    <a:pt x="204470" y="492760"/>
                  </a:moveTo>
                  <a:cubicBezTo>
                    <a:pt x="0" y="436880"/>
                    <a:pt x="0" y="92710"/>
                    <a:pt x="54610" y="35560"/>
                  </a:cubicBezTo>
                  <a:cubicBezTo>
                    <a:pt x="86360" y="2540"/>
                    <a:pt x="172720" y="0"/>
                    <a:pt x="204470" y="30480"/>
                  </a:cubicBezTo>
                  <a:cubicBezTo>
                    <a:pt x="260350" y="85090"/>
                    <a:pt x="204470" y="492760"/>
                    <a:pt x="204470" y="492760"/>
                  </a:cubicBezTo>
                </a:path>
              </a:pathLst>
            </a:custGeom>
            <a:solidFill>
              <a:srgbClr val="FCFEFF">
                <a:alpha val="49804"/>
              </a:srgbClr>
            </a:solidFill>
            <a:ln cap="sq">
              <a:noFill/>
              <a:prstDash val="solid"/>
              <a:miter/>
            </a:ln>
          </p:spPr>
        </p:sp>
      </p:grpSp>
      <p:grpSp>
        <p:nvGrpSpPr>
          <p:cNvPr name="Group 21" id="21"/>
          <p:cNvGrpSpPr/>
          <p:nvPr/>
        </p:nvGrpSpPr>
        <p:grpSpPr>
          <a:xfrm rot="0">
            <a:off x="15276195" y="8540115"/>
            <a:ext cx="416243" cy="416243"/>
            <a:chOff x="0" y="0"/>
            <a:chExt cx="554990" cy="554990"/>
          </a:xfrm>
        </p:grpSpPr>
        <p:sp>
          <p:nvSpPr>
            <p:cNvPr name="Freeform 22" id="22"/>
            <p:cNvSpPr/>
            <p:nvPr/>
          </p:nvSpPr>
          <p:spPr>
            <a:xfrm flipH="false" flipV="false" rot="0">
              <a:off x="48260" y="44450"/>
              <a:ext cx="448310" cy="462280"/>
            </a:xfrm>
            <a:custGeom>
              <a:avLst/>
              <a:gdLst/>
              <a:ahLst/>
              <a:cxnLst/>
              <a:rect r="r" b="b" t="t" l="l"/>
              <a:pathLst>
                <a:path h="462280" w="448310">
                  <a:moveTo>
                    <a:pt x="448310" y="163830"/>
                  </a:moveTo>
                  <a:cubicBezTo>
                    <a:pt x="448310" y="307340"/>
                    <a:pt x="431800" y="345440"/>
                    <a:pt x="410210" y="373380"/>
                  </a:cubicBezTo>
                  <a:cubicBezTo>
                    <a:pt x="388620" y="401320"/>
                    <a:pt x="356870" y="425450"/>
                    <a:pt x="323850" y="440690"/>
                  </a:cubicBezTo>
                  <a:cubicBezTo>
                    <a:pt x="292100" y="454660"/>
                    <a:pt x="251460" y="462280"/>
                    <a:pt x="217170" y="459740"/>
                  </a:cubicBezTo>
                  <a:cubicBezTo>
                    <a:pt x="181610" y="458470"/>
                    <a:pt x="142240" y="445770"/>
                    <a:pt x="111760" y="427990"/>
                  </a:cubicBezTo>
                  <a:cubicBezTo>
                    <a:pt x="81280" y="408940"/>
                    <a:pt x="53340" y="381000"/>
                    <a:pt x="34290" y="350520"/>
                  </a:cubicBezTo>
                  <a:cubicBezTo>
                    <a:pt x="16510" y="320040"/>
                    <a:pt x="3810" y="280670"/>
                    <a:pt x="2540" y="245110"/>
                  </a:cubicBezTo>
                  <a:cubicBezTo>
                    <a:pt x="0" y="210820"/>
                    <a:pt x="7620" y="170180"/>
                    <a:pt x="21590" y="138430"/>
                  </a:cubicBezTo>
                  <a:cubicBezTo>
                    <a:pt x="36830" y="105410"/>
                    <a:pt x="62230" y="73660"/>
                    <a:pt x="88900" y="52070"/>
                  </a:cubicBezTo>
                  <a:cubicBezTo>
                    <a:pt x="116840" y="30480"/>
                    <a:pt x="154940" y="13970"/>
                    <a:pt x="189230" y="6350"/>
                  </a:cubicBezTo>
                  <a:cubicBezTo>
                    <a:pt x="223520" y="0"/>
                    <a:pt x="264160" y="2540"/>
                    <a:pt x="298450" y="13970"/>
                  </a:cubicBezTo>
                  <a:cubicBezTo>
                    <a:pt x="332740" y="24130"/>
                    <a:pt x="392430" y="69850"/>
                    <a:pt x="392430" y="69850"/>
                  </a:cubicBezTo>
                </a:path>
              </a:pathLst>
            </a:custGeom>
            <a:solidFill>
              <a:srgbClr val="FCFEFF">
                <a:alpha val="49804"/>
              </a:srgbClr>
            </a:solidFill>
            <a:ln cap="sq">
              <a:noFill/>
              <a:prstDash val="solid"/>
              <a:miter/>
            </a:ln>
          </p:spPr>
        </p:sp>
      </p:grpSp>
      <p:grpSp>
        <p:nvGrpSpPr>
          <p:cNvPr name="Group 23" id="23"/>
          <p:cNvGrpSpPr/>
          <p:nvPr/>
        </p:nvGrpSpPr>
        <p:grpSpPr>
          <a:xfrm rot="0">
            <a:off x="15272385" y="8709660"/>
            <a:ext cx="422910" cy="99060"/>
            <a:chOff x="0" y="0"/>
            <a:chExt cx="563880" cy="132080"/>
          </a:xfrm>
        </p:grpSpPr>
        <p:sp>
          <p:nvSpPr>
            <p:cNvPr name="Freeform 24" id="24"/>
            <p:cNvSpPr/>
            <p:nvPr/>
          </p:nvSpPr>
          <p:spPr>
            <a:xfrm flipH="false" flipV="false" rot="0">
              <a:off x="43180" y="19050"/>
              <a:ext cx="468630" cy="92710"/>
            </a:xfrm>
            <a:custGeom>
              <a:avLst/>
              <a:gdLst/>
              <a:ahLst/>
              <a:cxnLst/>
              <a:rect r="r" b="b" t="t" l="l"/>
              <a:pathLst>
                <a:path h="92710" w="468630">
                  <a:moveTo>
                    <a:pt x="468630" y="31750"/>
                  </a:moveTo>
                  <a:cubicBezTo>
                    <a:pt x="438150" y="92710"/>
                    <a:pt x="48260" y="91440"/>
                    <a:pt x="11430" y="60960"/>
                  </a:cubicBezTo>
                  <a:cubicBezTo>
                    <a:pt x="2540" y="53340"/>
                    <a:pt x="0" y="39370"/>
                    <a:pt x="7620" y="31750"/>
                  </a:cubicBezTo>
                  <a:cubicBezTo>
                    <a:pt x="34290" y="0"/>
                    <a:pt x="468630" y="31750"/>
                    <a:pt x="468630" y="31750"/>
                  </a:cubicBezTo>
                </a:path>
              </a:pathLst>
            </a:custGeom>
            <a:solidFill>
              <a:srgbClr val="FCFEFF">
                <a:alpha val="49804"/>
              </a:srgbClr>
            </a:solidFill>
            <a:ln cap="sq">
              <a:noFill/>
              <a:prstDash val="solid"/>
              <a:miter/>
            </a:ln>
          </p:spPr>
        </p:sp>
      </p:grpSp>
      <p:grpSp>
        <p:nvGrpSpPr>
          <p:cNvPr name="Group 25" id="25"/>
          <p:cNvGrpSpPr/>
          <p:nvPr/>
        </p:nvGrpSpPr>
        <p:grpSpPr>
          <a:xfrm rot="0">
            <a:off x="15388590" y="8562975"/>
            <a:ext cx="416243" cy="416243"/>
            <a:chOff x="0" y="0"/>
            <a:chExt cx="554990" cy="554990"/>
          </a:xfrm>
        </p:grpSpPr>
        <p:sp>
          <p:nvSpPr>
            <p:cNvPr name="Freeform 26" id="26"/>
            <p:cNvSpPr/>
            <p:nvPr/>
          </p:nvSpPr>
          <p:spPr>
            <a:xfrm flipH="false" flipV="false" rot="0">
              <a:off x="48260" y="44450"/>
              <a:ext cx="449580" cy="462280"/>
            </a:xfrm>
            <a:custGeom>
              <a:avLst/>
              <a:gdLst/>
              <a:ahLst/>
              <a:cxnLst/>
              <a:rect r="r" b="b" t="t" l="l"/>
              <a:pathLst>
                <a:path h="462280" w="449580">
                  <a:moveTo>
                    <a:pt x="448310" y="163830"/>
                  </a:moveTo>
                  <a:cubicBezTo>
                    <a:pt x="449580" y="307340"/>
                    <a:pt x="431800" y="344170"/>
                    <a:pt x="410210" y="372110"/>
                  </a:cubicBezTo>
                  <a:cubicBezTo>
                    <a:pt x="388620" y="400050"/>
                    <a:pt x="356870" y="425450"/>
                    <a:pt x="323850" y="439420"/>
                  </a:cubicBezTo>
                  <a:cubicBezTo>
                    <a:pt x="292100" y="454660"/>
                    <a:pt x="251460" y="462280"/>
                    <a:pt x="217170" y="459740"/>
                  </a:cubicBezTo>
                  <a:cubicBezTo>
                    <a:pt x="181610" y="457200"/>
                    <a:pt x="142240" y="445770"/>
                    <a:pt x="111760" y="426720"/>
                  </a:cubicBezTo>
                  <a:cubicBezTo>
                    <a:pt x="82550" y="408940"/>
                    <a:pt x="53340" y="379730"/>
                    <a:pt x="34290" y="349250"/>
                  </a:cubicBezTo>
                  <a:cubicBezTo>
                    <a:pt x="16510" y="318770"/>
                    <a:pt x="5080" y="280670"/>
                    <a:pt x="2540" y="245110"/>
                  </a:cubicBezTo>
                  <a:cubicBezTo>
                    <a:pt x="0" y="209550"/>
                    <a:pt x="7620" y="170180"/>
                    <a:pt x="21590" y="137160"/>
                  </a:cubicBezTo>
                  <a:cubicBezTo>
                    <a:pt x="36830" y="105410"/>
                    <a:pt x="62230" y="73660"/>
                    <a:pt x="90170" y="50800"/>
                  </a:cubicBezTo>
                  <a:cubicBezTo>
                    <a:pt x="116840" y="29210"/>
                    <a:pt x="154940" y="12700"/>
                    <a:pt x="189230" y="6350"/>
                  </a:cubicBezTo>
                  <a:cubicBezTo>
                    <a:pt x="224790" y="0"/>
                    <a:pt x="264160" y="2540"/>
                    <a:pt x="298450" y="12700"/>
                  </a:cubicBezTo>
                  <a:cubicBezTo>
                    <a:pt x="332740" y="24130"/>
                    <a:pt x="392430" y="69850"/>
                    <a:pt x="392430" y="69850"/>
                  </a:cubicBezTo>
                </a:path>
              </a:pathLst>
            </a:custGeom>
            <a:solidFill>
              <a:srgbClr val="FCFEFF">
                <a:alpha val="49804"/>
              </a:srgbClr>
            </a:solidFill>
            <a:ln cap="sq">
              <a:noFill/>
              <a:prstDash val="solid"/>
              <a:miter/>
            </a:ln>
          </p:spPr>
        </p:sp>
      </p:grpSp>
      <p:grpSp>
        <p:nvGrpSpPr>
          <p:cNvPr name="Group 27" id="27"/>
          <p:cNvGrpSpPr/>
          <p:nvPr/>
        </p:nvGrpSpPr>
        <p:grpSpPr>
          <a:xfrm rot="0">
            <a:off x="15410498" y="8562975"/>
            <a:ext cx="416243" cy="416243"/>
            <a:chOff x="0" y="0"/>
            <a:chExt cx="554990" cy="554990"/>
          </a:xfrm>
        </p:grpSpPr>
        <p:sp>
          <p:nvSpPr>
            <p:cNvPr name="Freeform 28" id="28"/>
            <p:cNvSpPr/>
            <p:nvPr/>
          </p:nvSpPr>
          <p:spPr>
            <a:xfrm flipH="false" flipV="false" rot="0">
              <a:off x="49530" y="44450"/>
              <a:ext cx="448310" cy="462280"/>
            </a:xfrm>
            <a:custGeom>
              <a:avLst/>
              <a:gdLst/>
              <a:ahLst/>
              <a:cxnLst/>
              <a:rect r="r" b="b" t="t" l="l"/>
              <a:pathLst>
                <a:path h="462280" w="448310">
                  <a:moveTo>
                    <a:pt x="448310" y="163830"/>
                  </a:moveTo>
                  <a:cubicBezTo>
                    <a:pt x="448310" y="307340"/>
                    <a:pt x="431800" y="344170"/>
                    <a:pt x="410210" y="372110"/>
                  </a:cubicBezTo>
                  <a:cubicBezTo>
                    <a:pt x="388620" y="400050"/>
                    <a:pt x="355600" y="425450"/>
                    <a:pt x="323850" y="439420"/>
                  </a:cubicBezTo>
                  <a:cubicBezTo>
                    <a:pt x="292100" y="454660"/>
                    <a:pt x="251460" y="462280"/>
                    <a:pt x="215900" y="459740"/>
                  </a:cubicBezTo>
                  <a:cubicBezTo>
                    <a:pt x="180340" y="457200"/>
                    <a:pt x="142240" y="445770"/>
                    <a:pt x="111760" y="426720"/>
                  </a:cubicBezTo>
                  <a:cubicBezTo>
                    <a:pt x="81280" y="408940"/>
                    <a:pt x="52070" y="379730"/>
                    <a:pt x="34290" y="349250"/>
                  </a:cubicBezTo>
                  <a:cubicBezTo>
                    <a:pt x="16510" y="318770"/>
                    <a:pt x="3810" y="280670"/>
                    <a:pt x="1270" y="245110"/>
                  </a:cubicBezTo>
                  <a:cubicBezTo>
                    <a:pt x="0" y="209550"/>
                    <a:pt x="7620" y="170180"/>
                    <a:pt x="21590" y="137160"/>
                  </a:cubicBezTo>
                  <a:cubicBezTo>
                    <a:pt x="35560" y="105410"/>
                    <a:pt x="60960" y="73660"/>
                    <a:pt x="88900" y="5080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FCFEFF">
                <a:alpha val="49804"/>
              </a:srgbClr>
            </a:solidFill>
            <a:ln cap="sq">
              <a:noFill/>
              <a:prstDash val="solid"/>
              <a:miter/>
            </a:ln>
          </p:spPr>
        </p:sp>
      </p:grpSp>
      <p:grpSp>
        <p:nvGrpSpPr>
          <p:cNvPr name="Group 29" id="29"/>
          <p:cNvGrpSpPr/>
          <p:nvPr/>
        </p:nvGrpSpPr>
        <p:grpSpPr>
          <a:xfrm rot="0">
            <a:off x="15649575" y="8538210"/>
            <a:ext cx="99060" cy="422910"/>
            <a:chOff x="0" y="0"/>
            <a:chExt cx="132080" cy="563880"/>
          </a:xfrm>
        </p:grpSpPr>
        <p:sp>
          <p:nvSpPr>
            <p:cNvPr name="Freeform 30" id="30"/>
            <p:cNvSpPr/>
            <p:nvPr/>
          </p:nvSpPr>
          <p:spPr>
            <a:xfrm flipH="false" flipV="false" rot="0">
              <a:off x="20320" y="50800"/>
              <a:ext cx="91440" cy="468630"/>
            </a:xfrm>
            <a:custGeom>
              <a:avLst/>
              <a:gdLst/>
              <a:ahLst/>
              <a:cxnLst/>
              <a:rect r="r" b="b" t="t" l="l"/>
              <a:pathLst>
                <a:path h="468630" w="91440">
                  <a:moveTo>
                    <a:pt x="30480" y="0"/>
                  </a:moveTo>
                  <a:cubicBezTo>
                    <a:pt x="91440" y="30480"/>
                    <a:pt x="91440" y="420370"/>
                    <a:pt x="60960" y="457200"/>
                  </a:cubicBezTo>
                  <a:cubicBezTo>
                    <a:pt x="52070" y="466090"/>
                    <a:pt x="38100" y="468630"/>
                    <a:pt x="30480" y="461010"/>
                  </a:cubicBezTo>
                  <a:cubicBezTo>
                    <a:pt x="0" y="434340"/>
                    <a:pt x="30480" y="0"/>
                    <a:pt x="30480" y="0"/>
                  </a:cubicBezTo>
                </a:path>
              </a:pathLst>
            </a:custGeom>
            <a:solidFill>
              <a:srgbClr val="FCFEFF">
                <a:alpha val="49804"/>
              </a:srgbClr>
            </a:solidFill>
            <a:ln cap="sq">
              <a:noFill/>
              <a:prstDash val="solid"/>
              <a:miter/>
            </a:ln>
          </p:spPr>
        </p:sp>
      </p:grpSp>
      <p:grpSp>
        <p:nvGrpSpPr>
          <p:cNvPr name="Group 31" id="31"/>
          <p:cNvGrpSpPr/>
          <p:nvPr/>
        </p:nvGrpSpPr>
        <p:grpSpPr>
          <a:xfrm rot="0">
            <a:off x="15595282" y="8543925"/>
            <a:ext cx="341947" cy="342900"/>
            <a:chOff x="0" y="0"/>
            <a:chExt cx="455930" cy="457200"/>
          </a:xfrm>
        </p:grpSpPr>
        <p:sp>
          <p:nvSpPr>
            <p:cNvPr name="Freeform 32" id="32"/>
            <p:cNvSpPr/>
            <p:nvPr/>
          </p:nvSpPr>
          <p:spPr>
            <a:xfrm flipH="false" flipV="false" rot="0">
              <a:off x="50800" y="52070"/>
              <a:ext cx="354330" cy="356870"/>
            </a:xfrm>
            <a:custGeom>
              <a:avLst/>
              <a:gdLst/>
              <a:ahLst/>
              <a:cxnLst/>
              <a:rect r="r" b="b" t="t" l="l"/>
              <a:pathLst>
                <a:path h="356870" w="354330">
                  <a:moveTo>
                    <a:pt x="0" y="27940"/>
                  </a:moveTo>
                  <a:cubicBezTo>
                    <a:pt x="83820" y="0"/>
                    <a:pt x="350520" y="267970"/>
                    <a:pt x="354330" y="321310"/>
                  </a:cubicBezTo>
                  <a:cubicBezTo>
                    <a:pt x="354330" y="336550"/>
                    <a:pt x="341630" y="353060"/>
                    <a:pt x="327660" y="354330"/>
                  </a:cubicBezTo>
                  <a:cubicBezTo>
                    <a:pt x="279400" y="356870"/>
                    <a:pt x="0" y="27940"/>
                    <a:pt x="0" y="27940"/>
                  </a:cubicBezTo>
                </a:path>
              </a:pathLst>
            </a:custGeom>
            <a:solidFill>
              <a:srgbClr val="FCFEFF">
                <a:alpha val="49804"/>
              </a:srgbClr>
            </a:solidFill>
            <a:ln cap="sq">
              <a:noFill/>
              <a:prstDash val="solid"/>
              <a:miter/>
            </a:ln>
          </p:spPr>
        </p:sp>
      </p:grpSp>
      <p:grpSp>
        <p:nvGrpSpPr>
          <p:cNvPr name="Group 33" id="33"/>
          <p:cNvGrpSpPr/>
          <p:nvPr/>
        </p:nvGrpSpPr>
        <p:grpSpPr>
          <a:xfrm rot="0">
            <a:off x="15567660" y="8642032"/>
            <a:ext cx="422910" cy="99060"/>
            <a:chOff x="0" y="0"/>
            <a:chExt cx="563880" cy="132080"/>
          </a:xfrm>
        </p:grpSpPr>
        <p:sp>
          <p:nvSpPr>
            <p:cNvPr name="Freeform 34" id="34"/>
            <p:cNvSpPr/>
            <p:nvPr/>
          </p:nvSpPr>
          <p:spPr>
            <a:xfrm flipH="false" flipV="false" rot="0">
              <a:off x="50800" y="19050"/>
              <a:ext cx="468630" cy="92710"/>
            </a:xfrm>
            <a:custGeom>
              <a:avLst/>
              <a:gdLst/>
              <a:ahLst/>
              <a:cxnLst/>
              <a:rect r="r" b="b" t="t" l="l"/>
              <a:pathLst>
                <a:path h="92710" w="468630">
                  <a:moveTo>
                    <a:pt x="0" y="60960"/>
                  </a:moveTo>
                  <a:cubicBezTo>
                    <a:pt x="31750" y="0"/>
                    <a:pt x="421640" y="0"/>
                    <a:pt x="457200" y="31750"/>
                  </a:cubicBezTo>
                  <a:cubicBezTo>
                    <a:pt x="467360" y="39370"/>
                    <a:pt x="468630" y="53340"/>
                    <a:pt x="462280" y="60960"/>
                  </a:cubicBezTo>
                  <a:cubicBezTo>
                    <a:pt x="435610" y="92710"/>
                    <a:pt x="0" y="60960"/>
                    <a:pt x="0" y="60960"/>
                  </a:cubicBezTo>
                </a:path>
              </a:pathLst>
            </a:custGeom>
            <a:solidFill>
              <a:srgbClr val="FCFEFF">
                <a:alpha val="49804"/>
              </a:srgbClr>
            </a:solidFill>
            <a:ln cap="sq">
              <a:noFill/>
              <a:prstDash val="solid"/>
              <a:miter/>
            </a:ln>
          </p:spPr>
        </p:sp>
      </p:grpSp>
      <p:grpSp>
        <p:nvGrpSpPr>
          <p:cNvPr name="Group 35" id="35"/>
          <p:cNvGrpSpPr/>
          <p:nvPr/>
        </p:nvGrpSpPr>
        <p:grpSpPr>
          <a:xfrm rot="0">
            <a:off x="15717202" y="8422005"/>
            <a:ext cx="99060" cy="422910"/>
            <a:chOff x="0" y="0"/>
            <a:chExt cx="132080" cy="563880"/>
          </a:xfrm>
        </p:grpSpPr>
        <p:sp>
          <p:nvSpPr>
            <p:cNvPr name="Freeform 36" id="36"/>
            <p:cNvSpPr/>
            <p:nvPr/>
          </p:nvSpPr>
          <p:spPr>
            <a:xfrm flipH="false" flipV="false" rot="0">
              <a:off x="19050" y="44450"/>
              <a:ext cx="92710" cy="467360"/>
            </a:xfrm>
            <a:custGeom>
              <a:avLst/>
              <a:gdLst/>
              <a:ahLst/>
              <a:cxnLst/>
              <a:rect r="r" b="b" t="t" l="l"/>
              <a:pathLst>
                <a:path h="467360" w="92710">
                  <a:moveTo>
                    <a:pt x="60960" y="467360"/>
                  </a:moveTo>
                  <a:cubicBezTo>
                    <a:pt x="0" y="436880"/>
                    <a:pt x="0" y="46990"/>
                    <a:pt x="31750" y="10160"/>
                  </a:cubicBezTo>
                  <a:cubicBezTo>
                    <a:pt x="39370" y="1270"/>
                    <a:pt x="53340" y="0"/>
                    <a:pt x="60960" y="6350"/>
                  </a:cubicBezTo>
                  <a:cubicBezTo>
                    <a:pt x="92710" y="33020"/>
                    <a:pt x="60960" y="467360"/>
                    <a:pt x="60960" y="467360"/>
                  </a:cubicBezTo>
                </a:path>
              </a:pathLst>
            </a:custGeom>
            <a:solidFill>
              <a:srgbClr val="FCFEFF">
                <a:alpha val="49804"/>
              </a:srgbClr>
            </a:solidFill>
            <a:ln cap="sq">
              <a:noFill/>
              <a:prstDash val="solid"/>
              <a:miter/>
            </a:ln>
          </p:spPr>
        </p:sp>
      </p:grpSp>
      <p:grpSp>
        <p:nvGrpSpPr>
          <p:cNvPr name="Group 37" id="37"/>
          <p:cNvGrpSpPr/>
          <p:nvPr/>
        </p:nvGrpSpPr>
        <p:grpSpPr>
          <a:xfrm rot="0">
            <a:off x="15581948" y="8444865"/>
            <a:ext cx="99060" cy="422910"/>
            <a:chOff x="0" y="0"/>
            <a:chExt cx="132080" cy="563880"/>
          </a:xfrm>
        </p:grpSpPr>
        <p:sp>
          <p:nvSpPr>
            <p:cNvPr name="Freeform 38" id="38"/>
            <p:cNvSpPr/>
            <p:nvPr/>
          </p:nvSpPr>
          <p:spPr>
            <a:xfrm flipH="false" flipV="false" rot="0">
              <a:off x="20320" y="43180"/>
              <a:ext cx="91440" cy="468630"/>
            </a:xfrm>
            <a:custGeom>
              <a:avLst/>
              <a:gdLst/>
              <a:ahLst/>
              <a:cxnLst/>
              <a:rect r="r" b="b" t="t" l="l"/>
              <a:pathLst>
                <a:path h="468630" w="91440">
                  <a:moveTo>
                    <a:pt x="60960" y="468630"/>
                  </a:moveTo>
                  <a:cubicBezTo>
                    <a:pt x="0" y="438150"/>
                    <a:pt x="0" y="46990"/>
                    <a:pt x="30480" y="11430"/>
                  </a:cubicBezTo>
                  <a:cubicBezTo>
                    <a:pt x="38100" y="2540"/>
                    <a:pt x="52070" y="0"/>
                    <a:pt x="60960" y="7620"/>
                  </a:cubicBezTo>
                  <a:cubicBezTo>
                    <a:pt x="91440" y="34290"/>
                    <a:pt x="60960" y="468630"/>
                    <a:pt x="60960" y="468630"/>
                  </a:cubicBezTo>
                </a:path>
              </a:pathLst>
            </a:custGeom>
            <a:solidFill>
              <a:srgbClr val="FCFEFF">
                <a:alpha val="49804"/>
              </a:srgbClr>
            </a:solidFill>
            <a:ln cap="sq">
              <a:noFill/>
              <a:prstDash val="solid"/>
              <a:miter/>
            </a:ln>
          </p:spPr>
        </p:sp>
      </p:grpSp>
      <p:grpSp>
        <p:nvGrpSpPr>
          <p:cNvPr name="Group 39" id="39"/>
          <p:cNvGrpSpPr/>
          <p:nvPr/>
        </p:nvGrpSpPr>
        <p:grpSpPr>
          <a:xfrm rot="0">
            <a:off x="15537180" y="8380095"/>
            <a:ext cx="121920" cy="422910"/>
            <a:chOff x="0" y="0"/>
            <a:chExt cx="162560" cy="563880"/>
          </a:xfrm>
        </p:grpSpPr>
        <p:sp>
          <p:nvSpPr>
            <p:cNvPr name="Freeform 40" id="40"/>
            <p:cNvSpPr/>
            <p:nvPr/>
          </p:nvSpPr>
          <p:spPr>
            <a:xfrm flipH="false" flipV="false" rot="0">
              <a:off x="10160" y="50800"/>
              <a:ext cx="140970" cy="476250"/>
            </a:xfrm>
            <a:custGeom>
              <a:avLst/>
              <a:gdLst/>
              <a:ahLst/>
              <a:cxnLst/>
              <a:rect r="r" b="b" t="t" l="l"/>
              <a:pathLst>
                <a:path h="476250" w="140970">
                  <a:moveTo>
                    <a:pt x="40640" y="0"/>
                  </a:moveTo>
                  <a:cubicBezTo>
                    <a:pt x="140970" y="40640"/>
                    <a:pt x="140970" y="414020"/>
                    <a:pt x="100330" y="457200"/>
                  </a:cubicBezTo>
                  <a:cubicBezTo>
                    <a:pt x="86360" y="473710"/>
                    <a:pt x="54610" y="476250"/>
                    <a:pt x="40640" y="462280"/>
                  </a:cubicBezTo>
                  <a:cubicBezTo>
                    <a:pt x="0" y="424180"/>
                    <a:pt x="40640" y="0"/>
                    <a:pt x="40640" y="0"/>
                  </a:cubicBezTo>
                </a:path>
              </a:pathLst>
            </a:custGeom>
            <a:solidFill>
              <a:srgbClr val="FCFEFF">
                <a:alpha val="49804"/>
              </a:srgbClr>
            </a:solidFill>
            <a:ln cap="sq">
              <a:noFill/>
              <a:prstDash val="solid"/>
              <a:miter/>
            </a:ln>
          </p:spPr>
        </p:sp>
      </p:grpSp>
      <p:grpSp>
        <p:nvGrpSpPr>
          <p:cNvPr name="Group 41" id="41"/>
          <p:cNvGrpSpPr/>
          <p:nvPr/>
        </p:nvGrpSpPr>
        <p:grpSpPr>
          <a:xfrm rot="0">
            <a:off x="15649575" y="8358188"/>
            <a:ext cx="99060" cy="422910"/>
            <a:chOff x="0" y="0"/>
            <a:chExt cx="132080" cy="563880"/>
          </a:xfrm>
        </p:grpSpPr>
        <p:sp>
          <p:nvSpPr>
            <p:cNvPr name="Freeform 42" id="42"/>
            <p:cNvSpPr/>
            <p:nvPr/>
          </p:nvSpPr>
          <p:spPr>
            <a:xfrm flipH="false" flipV="false" rot="0">
              <a:off x="20320" y="50800"/>
              <a:ext cx="91440" cy="468630"/>
            </a:xfrm>
            <a:custGeom>
              <a:avLst/>
              <a:gdLst/>
              <a:ahLst/>
              <a:cxnLst/>
              <a:rect r="r" b="b" t="t" l="l"/>
              <a:pathLst>
                <a:path h="468630" w="91440">
                  <a:moveTo>
                    <a:pt x="30480" y="0"/>
                  </a:moveTo>
                  <a:cubicBezTo>
                    <a:pt x="91440" y="30480"/>
                    <a:pt x="91440" y="420370"/>
                    <a:pt x="60960" y="457200"/>
                  </a:cubicBezTo>
                  <a:cubicBezTo>
                    <a:pt x="52070" y="466090"/>
                    <a:pt x="38100" y="468630"/>
                    <a:pt x="30480" y="461010"/>
                  </a:cubicBezTo>
                  <a:cubicBezTo>
                    <a:pt x="0" y="434340"/>
                    <a:pt x="30480" y="0"/>
                    <a:pt x="30480" y="0"/>
                  </a:cubicBezTo>
                </a:path>
              </a:pathLst>
            </a:custGeom>
            <a:solidFill>
              <a:srgbClr val="FCFEFF">
                <a:alpha val="49804"/>
              </a:srgbClr>
            </a:solidFill>
            <a:ln cap="sq">
              <a:noFill/>
              <a:prstDash val="solid"/>
              <a:miter/>
            </a:ln>
          </p:spPr>
        </p:sp>
      </p:grpSp>
      <p:grpSp>
        <p:nvGrpSpPr>
          <p:cNvPr name="Group 43" id="43"/>
          <p:cNvGrpSpPr/>
          <p:nvPr/>
        </p:nvGrpSpPr>
        <p:grpSpPr>
          <a:xfrm rot="0">
            <a:off x="15694343" y="8335328"/>
            <a:ext cx="121920" cy="422910"/>
            <a:chOff x="0" y="0"/>
            <a:chExt cx="162560" cy="563880"/>
          </a:xfrm>
        </p:grpSpPr>
        <p:sp>
          <p:nvSpPr>
            <p:cNvPr name="Freeform 44" id="44"/>
            <p:cNvSpPr/>
            <p:nvPr/>
          </p:nvSpPr>
          <p:spPr>
            <a:xfrm flipH="false" flipV="false" rot="0">
              <a:off x="10160" y="50800"/>
              <a:ext cx="140970" cy="474980"/>
            </a:xfrm>
            <a:custGeom>
              <a:avLst/>
              <a:gdLst/>
              <a:ahLst/>
              <a:cxnLst/>
              <a:rect r="r" b="b" t="t" l="l"/>
              <a:pathLst>
                <a:path h="474980" w="140970">
                  <a:moveTo>
                    <a:pt x="40640" y="0"/>
                  </a:moveTo>
                  <a:cubicBezTo>
                    <a:pt x="140970" y="40640"/>
                    <a:pt x="140970" y="414020"/>
                    <a:pt x="100330" y="457200"/>
                  </a:cubicBezTo>
                  <a:cubicBezTo>
                    <a:pt x="86360" y="473710"/>
                    <a:pt x="55880" y="474980"/>
                    <a:pt x="40640" y="462280"/>
                  </a:cubicBezTo>
                  <a:cubicBezTo>
                    <a:pt x="0" y="424180"/>
                    <a:pt x="40640" y="0"/>
                    <a:pt x="40640" y="0"/>
                  </a:cubicBezTo>
                </a:path>
              </a:pathLst>
            </a:custGeom>
            <a:solidFill>
              <a:srgbClr val="FCFEFF">
                <a:alpha val="49804"/>
              </a:srgbClr>
            </a:solidFill>
            <a:ln cap="sq">
              <a:noFill/>
              <a:prstDash val="solid"/>
              <a:miter/>
            </a:ln>
          </p:spPr>
        </p:sp>
      </p:grpSp>
      <p:grpSp>
        <p:nvGrpSpPr>
          <p:cNvPr name="Group 45" id="45"/>
          <p:cNvGrpSpPr/>
          <p:nvPr/>
        </p:nvGrpSpPr>
        <p:grpSpPr>
          <a:xfrm rot="0">
            <a:off x="15829598" y="8358188"/>
            <a:ext cx="121920" cy="422910"/>
            <a:chOff x="0" y="0"/>
            <a:chExt cx="162560" cy="563880"/>
          </a:xfrm>
        </p:grpSpPr>
        <p:sp>
          <p:nvSpPr>
            <p:cNvPr name="Freeform 46" id="46"/>
            <p:cNvSpPr/>
            <p:nvPr/>
          </p:nvSpPr>
          <p:spPr>
            <a:xfrm flipH="false" flipV="false" rot="0">
              <a:off x="10160" y="50800"/>
              <a:ext cx="140970" cy="474980"/>
            </a:xfrm>
            <a:custGeom>
              <a:avLst/>
              <a:gdLst/>
              <a:ahLst/>
              <a:cxnLst/>
              <a:rect r="r" b="b" t="t" l="l"/>
              <a:pathLst>
                <a:path h="474980" w="140970">
                  <a:moveTo>
                    <a:pt x="40640" y="0"/>
                  </a:moveTo>
                  <a:cubicBezTo>
                    <a:pt x="140970" y="40640"/>
                    <a:pt x="140970" y="412750"/>
                    <a:pt x="100330" y="457200"/>
                  </a:cubicBezTo>
                  <a:cubicBezTo>
                    <a:pt x="85090" y="472440"/>
                    <a:pt x="54610" y="474980"/>
                    <a:pt x="40640" y="461010"/>
                  </a:cubicBezTo>
                  <a:cubicBezTo>
                    <a:pt x="0" y="424180"/>
                    <a:pt x="40640" y="0"/>
                    <a:pt x="40640" y="0"/>
                  </a:cubicBezTo>
                </a:path>
              </a:pathLst>
            </a:custGeom>
            <a:solidFill>
              <a:srgbClr val="FCFEFF">
                <a:alpha val="49804"/>
              </a:srgbClr>
            </a:solidFill>
            <a:ln cap="sq">
              <a:noFill/>
              <a:prstDash val="solid"/>
              <a:miter/>
            </a:ln>
          </p:spPr>
        </p:sp>
      </p:grpSp>
      <p:grpSp>
        <p:nvGrpSpPr>
          <p:cNvPr name="Group 47" id="47"/>
          <p:cNvGrpSpPr/>
          <p:nvPr/>
        </p:nvGrpSpPr>
        <p:grpSpPr>
          <a:xfrm rot="0">
            <a:off x="15897225" y="8358188"/>
            <a:ext cx="99060" cy="422910"/>
            <a:chOff x="0" y="0"/>
            <a:chExt cx="132080" cy="563880"/>
          </a:xfrm>
        </p:grpSpPr>
        <p:sp>
          <p:nvSpPr>
            <p:cNvPr name="Freeform 48" id="48"/>
            <p:cNvSpPr/>
            <p:nvPr/>
          </p:nvSpPr>
          <p:spPr>
            <a:xfrm flipH="false" flipV="false" rot="0">
              <a:off x="19050" y="50800"/>
              <a:ext cx="92710" cy="468630"/>
            </a:xfrm>
            <a:custGeom>
              <a:avLst/>
              <a:gdLst/>
              <a:ahLst/>
              <a:cxnLst/>
              <a:rect r="r" b="b" t="t" l="l"/>
              <a:pathLst>
                <a:path h="468630" w="92710">
                  <a:moveTo>
                    <a:pt x="31750" y="0"/>
                  </a:moveTo>
                  <a:cubicBezTo>
                    <a:pt x="92710" y="30480"/>
                    <a:pt x="92710" y="420370"/>
                    <a:pt x="60960" y="457200"/>
                  </a:cubicBezTo>
                  <a:cubicBezTo>
                    <a:pt x="53340" y="466090"/>
                    <a:pt x="39370" y="468630"/>
                    <a:pt x="31750" y="461010"/>
                  </a:cubicBezTo>
                  <a:cubicBezTo>
                    <a:pt x="0" y="434340"/>
                    <a:pt x="31750" y="0"/>
                    <a:pt x="31750" y="0"/>
                  </a:cubicBezTo>
                </a:path>
              </a:pathLst>
            </a:custGeom>
            <a:solidFill>
              <a:srgbClr val="FCFEFF">
                <a:alpha val="49804"/>
              </a:srgbClr>
            </a:solidFill>
            <a:ln cap="sq">
              <a:noFill/>
              <a:prstDash val="solid"/>
              <a:miter/>
            </a:ln>
          </p:spPr>
        </p:sp>
      </p:grpSp>
      <p:grpSp>
        <p:nvGrpSpPr>
          <p:cNvPr name="Group 49" id="49"/>
          <p:cNvGrpSpPr/>
          <p:nvPr/>
        </p:nvGrpSpPr>
        <p:grpSpPr>
          <a:xfrm rot="0">
            <a:off x="15751493" y="8480107"/>
            <a:ext cx="482918" cy="511493"/>
            <a:chOff x="0" y="0"/>
            <a:chExt cx="643890" cy="681990"/>
          </a:xfrm>
        </p:grpSpPr>
        <p:sp>
          <p:nvSpPr>
            <p:cNvPr name="Freeform 50" id="50"/>
            <p:cNvSpPr/>
            <p:nvPr/>
          </p:nvSpPr>
          <p:spPr>
            <a:xfrm flipH="false" flipV="false" rot="0">
              <a:off x="27940" y="50800"/>
              <a:ext cx="590550" cy="645160"/>
            </a:xfrm>
            <a:custGeom>
              <a:avLst/>
              <a:gdLst/>
              <a:ahLst/>
              <a:cxnLst/>
              <a:rect r="r" b="b" t="t" l="l"/>
              <a:pathLst>
                <a:path h="645160" w="590550">
                  <a:moveTo>
                    <a:pt x="466090" y="0"/>
                  </a:moveTo>
                  <a:cubicBezTo>
                    <a:pt x="535940" y="254000"/>
                    <a:pt x="554990" y="379730"/>
                    <a:pt x="561340" y="453390"/>
                  </a:cubicBezTo>
                  <a:cubicBezTo>
                    <a:pt x="566420" y="500380"/>
                    <a:pt x="590550" y="544830"/>
                    <a:pt x="565150" y="570230"/>
                  </a:cubicBezTo>
                  <a:cubicBezTo>
                    <a:pt x="515620" y="623570"/>
                    <a:pt x="181610" y="645160"/>
                    <a:pt x="107950" y="580390"/>
                  </a:cubicBezTo>
                  <a:cubicBezTo>
                    <a:pt x="50800" y="529590"/>
                    <a:pt x="96520" y="383540"/>
                    <a:pt x="80010" y="303530"/>
                  </a:cubicBezTo>
                  <a:cubicBezTo>
                    <a:pt x="66040" y="238760"/>
                    <a:pt x="0" y="177800"/>
                    <a:pt x="22860" y="132080"/>
                  </a:cubicBezTo>
                  <a:cubicBezTo>
                    <a:pt x="60960" y="59690"/>
                    <a:pt x="466090" y="0"/>
                    <a:pt x="466090" y="0"/>
                  </a:cubicBezTo>
                </a:path>
              </a:pathLst>
            </a:custGeom>
            <a:solidFill>
              <a:srgbClr val="FCFEFF">
                <a:alpha val="49804"/>
              </a:srgbClr>
            </a:solidFill>
            <a:ln cap="sq">
              <a:noFill/>
              <a:prstDash val="solid"/>
              <a:miter/>
            </a:ln>
          </p:spPr>
        </p:sp>
      </p:grpSp>
      <p:grpSp>
        <p:nvGrpSpPr>
          <p:cNvPr name="Group 51" id="51"/>
          <p:cNvGrpSpPr/>
          <p:nvPr/>
        </p:nvGrpSpPr>
        <p:grpSpPr>
          <a:xfrm rot="0">
            <a:off x="15941993" y="8646795"/>
            <a:ext cx="99060" cy="422910"/>
            <a:chOff x="0" y="0"/>
            <a:chExt cx="132080" cy="563880"/>
          </a:xfrm>
        </p:grpSpPr>
        <p:sp>
          <p:nvSpPr>
            <p:cNvPr name="Freeform 52" id="52"/>
            <p:cNvSpPr/>
            <p:nvPr/>
          </p:nvSpPr>
          <p:spPr>
            <a:xfrm flipH="false" flipV="false" rot="0">
              <a:off x="19050" y="44450"/>
              <a:ext cx="92710" cy="468630"/>
            </a:xfrm>
            <a:custGeom>
              <a:avLst/>
              <a:gdLst/>
              <a:ahLst/>
              <a:cxnLst/>
              <a:rect r="r" b="b" t="t" l="l"/>
              <a:pathLst>
                <a:path h="468630" w="92710">
                  <a:moveTo>
                    <a:pt x="60960" y="468630"/>
                  </a:moveTo>
                  <a:cubicBezTo>
                    <a:pt x="0" y="436880"/>
                    <a:pt x="1270" y="46990"/>
                    <a:pt x="31750" y="11430"/>
                  </a:cubicBezTo>
                  <a:cubicBezTo>
                    <a:pt x="39370" y="1270"/>
                    <a:pt x="53340" y="0"/>
                    <a:pt x="60960" y="6350"/>
                  </a:cubicBezTo>
                  <a:cubicBezTo>
                    <a:pt x="92710" y="33020"/>
                    <a:pt x="60960" y="468630"/>
                    <a:pt x="60960" y="468630"/>
                  </a:cubicBezTo>
                </a:path>
              </a:pathLst>
            </a:custGeom>
            <a:solidFill>
              <a:srgbClr val="FCFEFF">
                <a:alpha val="49804"/>
              </a:srgbClr>
            </a:solidFill>
            <a:ln cap="sq">
              <a:noFill/>
              <a:prstDash val="solid"/>
              <a:miter/>
            </a:ln>
          </p:spPr>
        </p:sp>
      </p:grpSp>
      <p:grpSp>
        <p:nvGrpSpPr>
          <p:cNvPr name="Group 53" id="53"/>
          <p:cNvGrpSpPr/>
          <p:nvPr/>
        </p:nvGrpSpPr>
        <p:grpSpPr>
          <a:xfrm rot="0">
            <a:off x="15613380" y="8653462"/>
            <a:ext cx="416243" cy="416243"/>
            <a:chOff x="0" y="0"/>
            <a:chExt cx="554990" cy="554990"/>
          </a:xfrm>
        </p:grpSpPr>
        <p:sp>
          <p:nvSpPr>
            <p:cNvPr name="Freeform 54" id="54"/>
            <p:cNvSpPr/>
            <p:nvPr/>
          </p:nvSpPr>
          <p:spPr>
            <a:xfrm flipH="false" flipV="false" rot="0">
              <a:off x="48260" y="44450"/>
              <a:ext cx="449580" cy="461010"/>
            </a:xfrm>
            <a:custGeom>
              <a:avLst/>
              <a:gdLst/>
              <a:ahLst/>
              <a:cxnLst/>
              <a:rect r="r" b="b" t="t" l="l"/>
              <a:pathLst>
                <a:path h="461010" w="449580">
                  <a:moveTo>
                    <a:pt x="448310" y="162560"/>
                  </a:moveTo>
                  <a:cubicBezTo>
                    <a:pt x="449580" y="306070"/>
                    <a:pt x="431800" y="344170"/>
                    <a:pt x="410210" y="372110"/>
                  </a:cubicBezTo>
                  <a:cubicBezTo>
                    <a:pt x="388620" y="400050"/>
                    <a:pt x="356870" y="424180"/>
                    <a:pt x="323850" y="439420"/>
                  </a:cubicBezTo>
                  <a:cubicBezTo>
                    <a:pt x="292100" y="453390"/>
                    <a:pt x="252730" y="461010"/>
                    <a:pt x="217170" y="458470"/>
                  </a:cubicBezTo>
                  <a:cubicBezTo>
                    <a:pt x="181610" y="457200"/>
                    <a:pt x="142240" y="444500"/>
                    <a:pt x="111760" y="426720"/>
                  </a:cubicBezTo>
                  <a:cubicBezTo>
                    <a:pt x="82550" y="407670"/>
                    <a:pt x="53340" y="379730"/>
                    <a:pt x="35560" y="349250"/>
                  </a:cubicBezTo>
                  <a:cubicBezTo>
                    <a:pt x="16510" y="318770"/>
                    <a:pt x="5080" y="279400"/>
                    <a:pt x="2540" y="243840"/>
                  </a:cubicBezTo>
                  <a:cubicBezTo>
                    <a:pt x="0" y="209550"/>
                    <a:pt x="7620" y="168910"/>
                    <a:pt x="21590" y="137160"/>
                  </a:cubicBezTo>
                  <a:cubicBezTo>
                    <a:pt x="36830" y="104140"/>
                    <a:pt x="62230" y="72390"/>
                    <a:pt x="90170" y="50800"/>
                  </a:cubicBezTo>
                  <a:cubicBezTo>
                    <a:pt x="118110" y="29210"/>
                    <a:pt x="154940" y="12700"/>
                    <a:pt x="189230" y="6350"/>
                  </a:cubicBezTo>
                  <a:cubicBezTo>
                    <a:pt x="224790" y="0"/>
                    <a:pt x="265430" y="1270"/>
                    <a:pt x="298450" y="12700"/>
                  </a:cubicBezTo>
                  <a:cubicBezTo>
                    <a:pt x="332740" y="22860"/>
                    <a:pt x="392430" y="68580"/>
                    <a:pt x="392430" y="68580"/>
                  </a:cubicBezTo>
                </a:path>
              </a:pathLst>
            </a:custGeom>
            <a:solidFill>
              <a:srgbClr val="FCFEFF">
                <a:alpha val="49804"/>
              </a:srgbClr>
            </a:solidFill>
            <a:ln cap="sq">
              <a:noFill/>
              <a:prstDash val="solid"/>
              <a:miter/>
            </a:ln>
          </p:spPr>
        </p:sp>
      </p:grpSp>
      <p:grpSp>
        <p:nvGrpSpPr>
          <p:cNvPr name="Group 55" id="55"/>
          <p:cNvGrpSpPr/>
          <p:nvPr/>
        </p:nvGrpSpPr>
        <p:grpSpPr>
          <a:xfrm rot="0">
            <a:off x="15492412" y="8646795"/>
            <a:ext cx="346710" cy="422910"/>
            <a:chOff x="0" y="0"/>
            <a:chExt cx="462280" cy="563880"/>
          </a:xfrm>
        </p:grpSpPr>
        <p:sp>
          <p:nvSpPr>
            <p:cNvPr name="Freeform 56" id="56"/>
            <p:cNvSpPr/>
            <p:nvPr/>
          </p:nvSpPr>
          <p:spPr>
            <a:xfrm flipH="false" flipV="false" rot="0">
              <a:off x="-21590" y="-12700"/>
              <a:ext cx="504190" cy="525780"/>
            </a:xfrm>
            <a:custGeom>
              <a:avLst/>
              <a:gdLst/>
              <a:ahLst/>
              <a:cxnLst/>
              <a:rect r="r" b="b" t="t" l="l"/>
              <a:pathLst>
                <a:path h="525780" w="504190">
                  <a:moveTo>
                    <a:pt x="431800" y="525780"/>
                  </a:moveTo>
                  <a:cubicBezTo>
                    <a:pt x="0" y="453390"/>
                    <a:pt x="0" y="140970"/>
                    <a:pt x="72390" y="68580"/>
                  </a:cubicBezTo>
                  <a:cubicBezTo>
                    <a:pt x="135890" y="3810"/>
                    <a:pt x="368300" y="0"/>
                    <a:pt x="431800" y="63500"/>
                  </a:cubicBezTo>
                  <a:cubicBezTo>
                    <a:pt x="504190" y="134620"/>
                    <a:pt x="431800" y="525780"/>
                    <a:pt x="431800" y="525780"/>
                  </a:cubicBezTo>
                </a:path>
              </a:pathLst>
            </a:custGeom>
            <a:solidFill>
              <a:srgbClr val="FCFEFF">
                <a:alpha val="49804"/>
              </a:srgbClr>
            </a:solidFill>
            <a:ln cap="sq">
              <a:noFill/>
              <a:prstDash val="solid"/>
              <a:miter/>
            </a:ln>
          </p:spPr>
        </p:sp>
      </p:grpSp>
      <p:grpSp>
        <p:nvGrpSpPr>
          <p:cNvPr name="Group 57" id="57"/>
          <p:cNvGrpSpPr/>
          <p:nvPr/>
        </p:nvGrpSpPr>
        <p:grpSpPr>
          <a:xfrm rot="0">
            <a:off x="15253335" y="8653462"/>
            <a:ext cx="416243" cy="416243"/>
            <a:chOff x="0" y="0"/>
            <a:chExt cx="554990" cy="554990"/>
          </a:xfrm>
        </p:grpSpPr>
        <p:sp>
          <p:nvSpPr>
            <p:cNvPr name="Freeform 58" id="58"/>
            <p:cNvSpPr/>
            <p:nvPr/>
          </p:nvSpPr>
          <p:spPr>
            <a:xfrm flipH="false" flipV="false" rot="0">
              <a:off x="49530" y="44450"/>
              <a:ext cx="448310" cy="461010"/>
            </a:xfrm>
            <a:custGeom>
              <a:avLst/>
              <a:gdLst/>
              <a:ahLst/>
              <a:cxnLst/>
              <a:rect r="r" b="b" t="t" l="l"/>
              <a:pathLst>
                <a:path h="461010" w="448310">
                  <a:moveTo>
                    <a:pt x="448310" y="162560"/>
                  </a:moveTo>
                  <a:cubicBezTo>
                    <a:pt x="448310" y="30607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3840"/>
                  </a:cubicBezTo>
                  <a:cubicBezTo>
                    <a:pt x="0" y="209550"/>
                    <a:pt x="6350" y="168910"/>
                    <a:pt x="21590" y="137160"/>
                  </a:cubicBezTo>
                  <a:cubicBezTo>
                    <a:pt x="35560" y="104140"/>
                    <a:pt x="60960" y="72390"/>
                    <a:pt x="88900" y="50800"/>
                  </a:cubicBezTo>
                  <a:cubicBezTo>
                    <a:pt x="116840" y="29210"/>
                    <a:pt x="153670" y="12700"/>
                    <a:pt x="187960" y="6350"/>
                  </a:cubicBezTo>
                  <a:cubicBezTo>
                    <a:pt x="223520" y="0"/>
                    <a:pt x="264160" y="1270"/>
                    <a:pt x="297180" y="12700"/>
                  </a:cubicBezTo>
                  <a:cubicBezTo>
                    <a:pt x="331470" y="22860"/>
                    <a:pt x="391160" y="68580"/>
                    <a:pt x="391160" y="68580"/>
                  </a:cubicBezTo>
                </a:path>
              </a:pathLst>
            </a:custGeom>
            <a:solidFill>
              <a:srgbClr val="FCFEFF">
                <a:alpha val="49804"/>
              </a:srgbClr>
            </a:solidFill>
            <a:ln cap="sq">
              <a:noFill/>
              <a:prstDash val="solid"/>
              <a:miter/>
            </a:ln>
          </p:spPr>
        </p:sp>
      </p:grpSp>
      <p:grpSp>
        <p:nvGrpSpPr>
          <p:cNvPr name="Group 59" id="59"/>
          <p:cNvGrpSpPr/>
          <p:nvPr/>
        </p:nvGrpSpPr>
        <p:grpSpPr>
          <a:xfrm rot="0">
            <a:off x="15119032" y="8675370"/>
            <a:ext cx="416243" cy="416243"/>
            <a:chOff x="0" y="0"/>
            <a:chExt cx="554990" cy="554990"/>
          </a:xfrm>
        </p:grpSpPr>
        <p:sp>
          <p:nvSpPr>
            <p:cNvPr name="Freeform 60" id="60"/>
            <p:cNvSpPr/>
            <p:nvPr/>
          </p:nvSpPr>
          <p:spPr>
            <a:xfrm flipH="false" flipV="false" rot="0">
              <a:off x="48260" y="44450"/>
              <a:ext cx="448310" cy="462280"/>
            </a:xfrm>
            <a:custGeom>
              <a:avLst/>
              <a:gdLst/>
              <a:ahLst/>
              <a:cxnLst/>
              <a:rect r="r" b="b" t="t" l="l"/>
              <a:pathLst>
                <a:path h="462280" w="448310">
                  <a:moveTo>
                    <a:pt x="448310" y="163830"/>
                  </a:moveTo>
                  <a:cubicBezTo>
                    <a:pt x="448310" y="307340"/>
                    <a:pt x="431800" y="344170"/>
                    <a:pt x="410210" y="372110"/>
                  </a:cubicBezTo>
                  <a:cubicBezTo>
                    <a:pt x="388620" y="400050"/>
                    <a:pt x="356870" y="425450"/>
                    <a:pt x="323850" y="439420"/>
                  </a:cubicBezTo>
                  <a:cubicBezTo>
                    <a:pt x="292100" y="454660"/>
                    <a:pt x="251460" y="462280"/>
                    <a:pt x="215900" y="459740"/>
                  </a:cubicBezTo>
                  <a:cubicBezTo>
                    <a:pt x="181610" y="457200"/>
                    <a:pt x="142240" y="445770"/>
                    <a:pt x="111760" y="426720"/>
                  </a:cubicBezTo>
                  <a:cubicBezTo>
                    <a:pt x="81280" y="408940"/>
                    <a:pt x="53340" y="379730"/>
                    <a:pt x="34290" y="349250"/>
                  </a:cubicBezTo>
                  <a:cubicBezTo>
                    <a:pt x="16510" y="318770"/>
                    <a:pt x="3810" y="280670"/>
                    <a:pt x="2540" y="245110"/>
                  </a:cubicBezTo>
                  <a:cubicBezTo>
                    <a:pt x="0" y="209550"/>
                    <a:pt x="7620" y="170180"/>
                    <a:pt x="21590" y="137160"/>
                  </a:cubicBezTo>
                  <a:cubicBezTo>
                    <a:pt x="36830" y="105410"/>
                    <a:pt x="60960" y="73660"/>
                    <a:pt x="88900" y="50800"/>
                  </a:cubicBezTo>
                  <a:cubicBezTo>
                    <a:pt x="116840" y="29210"/>
                    <a:pt x="153670" y="12700"/>
                    <a:pt x="189230" y="6350"/>
                  </a:cubicBezTo>
                  <a:cubicBezTo>
                    <a:pt x="223520" y="0"/>
                    <a:pt x="264160" y="2540"/>
                    <a:pt x="298450" y="12700"/>
                  </a:cubicBezTo>
                  <a:cubicBezTo>
                    <a:pt x="331470" y="24130"/>
                    <a:pt x="392430" y="69850"/>
                    <a:pt x="392430" y="69850"/>
                  </a:cubicBezTo>
                </a:path>
              </a:pathLst>
            </a:custGeom>
            <a:solidFill>
              <a:srgbClr val="FCFEFF">
                <a:alpha val="49804"/>
              </a:srgbClr>
            </a:solidFill>
            <a:ln cap="sq">
              <a:noFill/>
              <a:prstDash val="solid"/>
              <a:miter/>
            </a:ln>
          </p:spPr>
        </p:sp>
      </p:grpSp>
      <p:grpSp>
        <p:nvGrpSpPr>
          <p:cNvPr name="Group 61" id="61"/>
          <p:cNvGrpSpPr/>
          <p:nvPr/>
        </p:nvGrpSpPr>
        <p:grpSpPr>
          <a:xfrm rot="0">
            <a:off x="15702915" y="8653462"/>
            <a:ext cx="416243" cy="416243"/>
            <a:chOff x="0" y="0"/>
            <a:chExt cx="554990" cy="554990"/>
          </a:xfrm>
        </p:grpSpPr>
        <p:sp>
          <p:nvSpPr>
            <p:cNvPr name="Freeform 62" id="62"/>
            <p:cNvSpPr/>
            <p:nvPr/>
          </p:nvSpPr>
          <p:spPr>
            <a:xfrm flipH="false" flipV="false" rot="0">
              <a:off x="49530" y="44450"/>
              <a:ext cx="448310" cy="461010"/>
            </a:xfrm>
            <a:custGeom>
              <a:avLst/>
              <a:gdLst/>
              <a:ahLst/>
              <a:cxnLst/>
              <a:rect r="r" b="b" t="t" l="l"/>
              <a:pathLst>
                <a:path h="461010" w="448310">
                  <a:moveTo>
                    <a:pt x="448310" y="162560"/>
                  </a:moveTo>
                  <a:cubicBezTo>
                    <a:pt x="448310" y="306070"/>
                    <a:pt x="431800" y="344170"/>
                    <a:pt x="410210" y="372110"/>
                  </a:cubicBezTo>
                  <a:cubicBezTo>
                    <a:pt x="38862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6510" y="318770"/>
                    <a:pt x="3810" y="279400"/>
                    <a:pt x="1270" y="243840"/>
                  </a:cubicBezTo>
                  <a:cubicBezTo>
                    <a:pt x="0" y="209550"/>
                    <a:pt x="6350" y="168910"/>
                    <a:pt x="21590" y="137160"/>
                  </a:cubicBezTo>
                  <a:cubicBezTo>
                    <a:pt x="35560" y="104140"/>
                    <a:pt x="60960" y="72390"/>
                    <a:pt x="88900" y="50800"/>
                  </a:cubicBezTo>
                  <a:cubicBezTo>
                    <a:pt x="116840" y="29210"/>
                    <a:pt x="153670" y="12700"/>
                    <a:pt x="189230" y="6350"/>
                  </a:cubicBezTo>
                  <a:cubicBezTo>
                    <a:pt x="223520" y="0"/>
                    <a:pt x="264160" y="1270"/>
                    <a:pt x="298450" y="12700"/>
                  </a:cubicBezTo>
                  <a:cubicBezTo>
                    <a:pt x="331470" y="22860"/>
                    <a:pt x="391160" y="68580"/>
                    <a:pt x="391160" y="68580"/>
                  </a:cubicBezTo>
                </a:path>
              </a:pathLst>
            </a:custGeom>
            <a:solidFill>
              <a:srgbClr val="FCFEFF">
                <a:alpha val="49804"/>
              </a:srgbClr>
            </a:solidFill>
            <a:ln cap="sq">
              <a:noFill/>
              <a:prstDash val="solid"/>
              <a:miter/>
            </a:ln>
          </p:spPr>
        </p:sp>
      </p:grpSp>
      <p:grpSp>
        <p:nvGrpSpPr>
          <p:cNvPr name="Group 63" id="63"/>
          <p:cNvGrpSpPr/>
          <p:nvPr/>
        </p:nvGrpSpPr>
        <p:grpSpPr>
          <a:xfrm rot="0">
            <a:off x="15702915" y="8630602"/>
            <a:ext cx="416243" cy="416243"/>
            <a:chOff x="0" y="0"/>
            <a:chExt cx="554990" cy="554990"/>
          </a:xfrm>
        </p:grpSpPr>
        <p:sp>
          <p:nvSpPr>
            <p:cNvPr name="Freeform 64" id="64"/>
            <p:cNvSpPr/>
            <p:nvPr/>
          </p:nvSpPr>
          <p:spPr>
            <a:xfrm flipH="false" flipV="false" rot="0">
              <a:off x="49530" y="44450"/>
              <a:ext cx="448310" cy="461010"/>
            </a:xfrm>
            <a:custGeom>
              <a:avLst/>
              <a:gdLst/>
              <a:ahLst/>
              <a:cxnLst/>
              <a:rect r="r" b="b" t="t" l="l"/>
              <a:pathLst>
                <a:path h="461010" w="448310">
                  <a:moveTo>
                    <a:pt x="448310" y="162560"/>
                  </a:moveTo>
                  <a:cubicBezTo>
                    <a:pt x="448310" y="307340"/>
                    <a:pt x="431800" y="344170"/>
                    <a:pt x="410210" y="372110"/>
                  </a:cubicBezTo>
                  <a:cubicBezTo>
                    <a:pt x="388620" y="400050"/>
                    <a:pt x="355600" y="425450"/>
                    <a:pt x="323850" y="439420"/>
                  </a:cubicBezTo>
                  <a:cubicBezTo>
                    <a:pt x="290830" y="454660"/>
                    <a:pt x="251460" y="461010"/>
                    <a:pt x="215900" y="459740"/>
                  </a:cubicBezTo>
                  <a:cubicBezTo>
                    <a:pt x="180340" y="457200"/>
                    <a:pt x="142240" y="444500"/>
                    <a:pt x="111760" y="426720"/>
                  </a:cubicBezTo>
                  <a:cubicBezTo>
                    <a:pt x="81280" y="408940"/>
                    <a:pt x="52070" y="379730"/>
                    <a:pt x="34290" y="349250"/>
                  </a:cubicBezTo>
                  <a:cubicBezTo>
                    <a:pt x="16510" y="318770"/>
                    <a:pt x="3810" y="280670"/>
                    <a:pt x="1270" y="245110"/>
                  </a:cubicBezTo>
                  <a:cubicBezTo>
                    <a:pt x="0" y="209550"/>
                    <a:pt x="6350" y="17018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FCFEFF">
                <a:alpha val="49804"/>
              </a:srgbClr>
            </a:solidFill>
            <a:ln cap="sq">
              <a:noFill/>
              <a:prstDash val="solid"/>
              <a:miter/>
            </a:ln>
          </p:spPr>
        </p:sp>
      </p:grpSp>
      <p:grpSp>
        <p:nvGrpSpPr>
          <p:cNvPr name="Group 65" id="65"/>
          <p:cNvGrpSpPr/>
          <p:nvPr/>
        </p:nvGrpSpPr>
        <p:grpSpPr>
          <a:xfrm rot="0">
            <a:off x="15702915" y="8483918"/>
            <a:ext cx="422910" cy="99060"/>
            <a:chOff x="0" y="0"/>
            <a:chExt cx="563880" cy="132080"/>
          </a:xfrm>
        </p:grpSpPr>
        <p:sp>
          <p:nvSpPr>
            <p:cNvPr name="Freeform 66" id="66"/>
            <p:cNvSpPr/>
            <p:nvPr/>
          </p:nvSpPr>
          <p:spPr>
            <a:xfrm flipH="false" flipV="false" rot="0">
              <a:off x="50800" y="20320"/>
              <a:ext cx="468630" cy="92710"/>
            </a:xfrm>
            <a:custGeom>
              <a:avLst/>
              <a:gdLst/>
              <a:ahLst/>
              <a:cxnLst/>
              <a:rect r="r" b="b" t="t" l="l"/>
              <a:pathLst>
                <a:path h="92710" w="468630">
                  <a:moveTo>
                    <a:pt x="0" y="60960"/>
                  </a:moveTo>
                  <a:cubicBezTo>
                    <a:pt x="30480" y="0"/>
                    <a:pt x="421640" y="0"/>
                    <a:pt x="457200" y="30480"/>
                  </a:cubicBezTo>
                  <a:cubicBezTo>
                    <a:pt x="466090" y="39370"/>
                    <a:pt x="468630" y="53340"/>
                    <a:pt x="462280" y="60960"/>
                  </a:cubicBezTo>
                  <a:cubicBezTo>
                    <a:pt x="435610" y="92710"/>
                    <a:pt x="0" y="60960"/>
                    <a:pt x="0" y="60960"/>
                  </a:cubicBezTo>
                </a:path>
              </a:pathLst>
            </a:custGeom>
            <a:solidFill>
              <a:srgbClr val="FCFEFF">
                <a:alpha val="49804"/>
              </a:srgbClr>
            </a:solidFill>
            <a:ln cap="sq">
              <a:noFill/>
              <a:prstDash val="solid"/>
              <a:miter/>
            </a:ln>
          </p:spPr>
        </p:sp>
      </p:grpSp>
      <p:grpSp>
        <p:nvGrpSpPr>
          <p:cNvPr name="Group 67" id="67"/>
          <p:cNvGrpSpPr/>
          <p:nvPr/>
        </p:nvGrpSpPr>
        <p:grpSpPr>
          <a:xfrm rot="0">
            <a:off x="15522893" y="8405812"/>
            <a:ext cx="416243" cy="416243"/>
            <a:chOff x="0" y="0"/>
            <a:chExt cx="554990" cy="554990"/>
          </a:xfrm>
        </p:grpSpPr>
        <p:sp>
          <p:nvSpPr>
            <p:cNvPr name="Freeform 68" id="68"/>
            <p:cNvSpPr/>
            <p:nvPr/>
          </p:nvSpPr>
          <p:spPr>
            <a:xfrm flipH="false" flipV="false" rot="0">
              <a:off x="49530" y="44450"/>
              <a:ext cx="448310" cy="461010"/>
            </a:xfrm>
            <a:custGeom>
              <a:avLst/>
              <a:gdLst/>
              <a:ahLst/>
              <a:cxnLst/>
              <a:rect r="r" b="b" t="t" l="l"/>
              <a:pathLst>
                <a:path h="461010" w="448310">
                  <a:moveTo>
                    <a:pt x="448310" y="162560"/>
                  </a:moveTo>
                  <a:cubicBezTo>
                    <a:pt x="448310" y="307340"/>
                    <a:pt x="431800" y="344170"/>
                    <a:pt x="410210" y="372110"/>
                  </a:cubicBezTo>
                  <a:cubicBezTo>
                    <a:pt x="388620" y="400050"/>
                    <a:pt x="355600" y="425450"/>
                    <a:pt x="323850" y="439420"/>
                  </a:cubicBezTo>
                  <a:cubicBezTo>
                    <a:pt x="292100" y="453390"/>
                    <a:pt x="251460" y="461010"/>
                    <a:pt x="215900" y="459740"/>
                  </a:cubicBezTo>
                  <a:cubicBezTo>
                    <a:pt x="180340" y="457200"/>
                    <a:pt x="142240" y="444500"/>
                    <a:pt x="111760" y="426720"/>
                  </a:cubicBezTo>
                  <a:cubicBezTo>
                    <a:pt x="81280" y="407670"/>
                    <a:pt x="53340" y="379730"/>
                    <a:pt x="34290" y="349250"/>
                  </a:cubicBezTo>
                  <a:cubicBezTo>
                    <a:pt x="16510" y="318770"/>
                    <a:pt x="3810" y="280670"/>
                    <a:pt x="1270" y="245110"/>
                  </a:cubicBezTo>
                  <a:cubicBezTo>
                    <a:pt x="0" y="209550"/>
                    <a:pt x="7620" y="168910"/>
                    <a:pt x="21590" y="137160"/>
                  </a:cubicBezTo>
                  <a:cubicBezTo>
                    <a:pt x="35560" y="105410"/>
                    <a:pt x="60960" y="72390"/>
                    <a:pt x="88900" y="50800"/>
                  </a:cubicBezTo>
                  <a:cubicBezTo>
                    <a:pt x="116840" y="29210"/>
                    <a:pt x="153670" y="12700"/>
                    <a:pt x="189230" y="6350"/>
                  </a:cubicBezTo>
                  <a:cubicBezTo>
                    <a:pt x="223520" y="0"/>
                    <a:pt x="264160" y="2540"/>
                    <a:pt x="298450" y="12700"/>
                  </a:cubicBezTo>
                  <a:cubicBezTo>
                    <a:pt x="331470" y="22860"/>
                    <a:pt x="391160" y="69850"/>
                    <a:pt x="391160" y="69850"/>
                  </a:cubicBezTo>
                </a:path>
              </a:pathLst>
            </a:custGeom>
            <a:solidFill>
              <a:srgbClr val="FCFEFF">
                <a:alpha val="49804"/>
              </a:srgbClr>
            </a:solidFill>
            <a:ln cap="sq">
              <a:noFill/>
              <a:prstDash val="solid"/>
              <a:miter/>
            </a:ln>
          </p:spPr>
        </p:sp>
      </p:grpSp>
      <p:grpSp>
        <p:nvGrpSpPr>
          <p:cNvPr name="Group 69" id="69"/>
          <p:cNvGrpSpPr/>
          <p:nvPr/>
        </p:nvGrpSpPr>
        <p:grpSpPr>
          <a:xfrm rot="0">
            <a:off x="15253335" y="8473440"/>
            <a:ext cx="416243" cy="416243"/>
            <a:chOff x="0" y="0"/>
            <a:chExt cx="554990" cy="554990"/>
          </a:xfrm>
        </p:grpSpPr>
        <p:sp>
          <p:nvSpPr>
            <p:cNvPr name="Freeform 70" id="70"/>
            <p:cNvSpPr/>
            <p:nvPr/>
          </p:nvSpPr>
          <p:spPr>
            <a:xfrm flipH="false" flipV="false" rot="0">
              <a:off x="49530" y="44450"/>
              <a:ext cx="448310" cy="461010"/>
            </a:xfrm>
            <a:custGeom>
              <a:avLst/>
              <a:gdLst/>
              <a:ahLst/>
              <a:cxnLst/>
              <a:rect r="r" b="b" t="t" l="l"/>
              <a:pathLst>
                <a:path h="461010" w="448310">
                  <a:moveTo>
                    <a:pt x="448310" y="162560"/>
                  </a:moveTo>
                  <a:cubicBezTo>
                    <a:pt x="448310" y="30734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5110"/>
                  </a:cubicBezTo>
                  <a:cubicBezTo>
                    <a:pt x="0" y="209550"/>
                    <a:pt x="6350" y="168910"/>
                    <a:pt x="21590" y="137160"/>
                  </a:cubicBezTo>
                  <a:cubicBezTo>
                    <a:pt x="35560" y="104140"/>
                    <a:pt x="60960" y="72390"/>
                    <a:pt x="88900" y="50800"/>
                  </a:cubicBezTo>
                  <a:cubicBezTo>
                    <a:pt x="116840" y="29210"/>
                    <a:pt x="153670" y="12700"/>
                    <a:pt x="187960" y="6350"/>
                  </a:cubicBezTo>
                  <a:cubicBezTo>
                    <a:pt x="223520" y="0"/>
                    <a:pt x="264160" y="2540"/>
                    <a:pt x="297180" y="12700"/>
                  </a:cubicBezTo>
                  <a:cubicBezTo>
                    <a:pt x="331470" y="22860"/>
                    <a:pt x="391160" y="68580"/>
                    <a:pt x="391160" y="68580"/>
                  </a:cubicBezTo>
                </a:path>
              </a:pathLst>
            </a:custGeom>
            <a:solidFill>
              <a:srgbClr val="FCFEFF">
                <a:alpha val="49804"/>
              </a:srgbClr>
            </a:solidFill>
            <a:ln cap="sq">
              <a:noFill/>
              <a:prstDash val="solid"/>
              <a:miter/>
            </a:ln>
          </p:spPr>
        </p:sp>
      </p:grpSp>
      <p:grpSp>
        <p:nvGrpSpPr>
          <p:cNvPr name="Group 71" id="71"/>
          <p:cNvGrpSpPr/>
          <p:nvPr/>
        </p:nvGrpSpPr>
        <p:grpSpPr>
          <a:xfrm rot="0">
            <a:off x="15276195" y="8405812"/>
            <a:ext cx="416243" cy="416243"/>
            <a:chOff x="0" y="0"/>
            <a:chExt cx="554990" cy="554990"/>
          </a:xfrm>
        </p:grpSpPr>
        <p:sp>
          <p:nvSpPr>
            <p:cNvPr name="Freeform 72" id="72"/>
            <p:cNvSpPr/>
            <p:nvPr/>
          </p:nvSpPr>
          <p:spPr>
            <a:xfrm flipH="false" flipV="false" rot="0">
              <a:off x="48260" y="44450"/>
              <a:ext cx="448310" cy="461010"/>
            </a:xfrm>
            <a:custGeom>
              <a:avLst/>
              <a:gdLst/>
              <a:ahLst/>
              <a:cxnLst/>
              <a:rect r="r" b="b" t="t" l="l"/>
              <a:pathLst>
                <a:path h="461010" w="448310">
                  <a:moveTo>
                    <a:pt x="448310" y="162560"/>
                  </a:moveTo>
                  <a:cubicBezTo>
                    <a:pt x="448310" y="307340"/>
                    <a:pt x="431800" y="344170"/>
                    <a:pt x="410210" y="372110"/>
                  </a:cubicBezTo>
                  <a:cubicBezTo>
                    <a:pt x="388620" y="400050"/>
                    <a:pt x="356870" y="425450"/>
                    <a:pt x="323850" y="439420"/>
                  </a:cubicBezTo>
                  <a:cubicBezTo>
                    <a:pt x="292100" y="453390"/>
                    <a:pt x="251460" y="461010"/>
                    <a:pt x="217170" y="459740"/>
                  </a:cubicBezTo>
                  <a:cubicBezTo>
                    <a:pt x="181610" y="457200"/>
                    <a:pt x="142240" y="444500"/>
                    <a:pt x="111760" y="426720"/>
                  </a:cubicBezTo>
                  <a:cubicBezTo>
                    <a:pt x="81280" y="407670"/>
                    <a:pt x="53340" y="379730"/>
                    <a:pt x="34290" y="349250"/>
                  </a:cubicBezTo>
                  <a:cubicBezTo>
                    <a:pt x="16510" y="318770"/>
                    <a:pt x="3810" y="280670"/>
                    <a:pt x="2540" y="245110"/>
                  </a:cubicBezTo>
                  <a:cubicBezTo>
                    <a:pt x="0" y="209550"/>
                    <a:pt x="7620" y="168910"/>
                    <a:pt x="21590" y="137160"/>
                  </a:cubicBezTo>
                  <a:cubicBezTo>
                    <a:pt x="36830" y="105410"/>
                    <a:pt x="62230" y="72390"/>
                    <a:pt x="88900" y="50800"/>
                  </a:cubicBezTo>
                  <a:cubicBezTo>
                    <a:pt x="116840" y="29210"/>
                    <a:pt x="154940" y="12700"/>
                    <a:pt x="189230" y="6350"/>
                  </a:cubicBezTo>
                  <a:cubicBezTo>
                    <a:pt x="223520" y="0"/>
                    <a:pt x="264160" y="2540"/>
                    <a:pt x="298450" y="12700"/>
                  </a:cubicBezTo>
                  <a:cubicBezTo>
                    <a:pt x="332740" y="22860"/>
                    <a:pt x="392430" y="69850"/>
                    <a:pt x="392430" y="69850"/>
                  </a:cubicBezTo>
                </a:path>
              </a:pathLst>
            </a:custGeom>
            <a:solidFill>
              <a:srgbClr val="FCFEFF">
                <a:alpha val="49804"/>
              </a:srgbClr>
            </a:solidFill>
            <a:ln cap="sq">
              <a:noFill/>
              <a:prstDash val="solid"/>
              <a:miter/>
            </a:ln>
          </p:spPr>
        </p:sp>
      </p:grpSp>
      <p:grpSp>
        <p:nvGrpSpPr>
          <p:cNvPr name="Group 73" id="73"/>
          <p:cNvGrpSpPr/>
          <p:nvPr/>
        </p:nvGrpSpPr>
        <p:grpSpPr>
          <a:xfrm rot="0">
            <a:off x="15702915" y="8427720"/>
            <a:ext cx="416243" cy="416243"/>
            <a:chOff x="0" y="0"/>
            <a:chExt cx="554990" cy="554990"/>
          </a:xfrm>
        </p:grpSpPr>
        <p:sp>
          <p:nvSpPr>
            <p:cNvPr name="Freeform 74" id="74"/>
            <p:cNvSpPr/>
            <p:nvPr/>
          </p:nvSpPr>
          <p:spPr>
            <a:xfrm flipH="false" flipV="false" rot="0">
              <a:off x="49530" y="44450"/>
              <a:ext cx="448310" cy="462280"/>
            </a:xfrm>
            <a:custGeom>
              <a:avLst/>
              <a:gdLst/>
              <a:ahLst/>
              <a:cxnLst/>
              <a:rect r="r" b="b" t="t" l="l"/>
              <a:pathLst>
                <a:path h="462280" w="448310">
                  <a:moveTo>
                    <a:pt x="448310" y="163830"/>
                  </a:moveTo>
                  <a:cubicBezTo>
                    <a:pt x="448310" y="307340"/>
                    <a:pt x="431800" y="345440"/>
                    <a:pt x="410210" y="373380"/>
                  </a:cubicBezTo>
                  <a:cubicBezTo>
                    <a:pt x="388620" y="400050"/>
                    <a:pt x="355600" y="425450"/>
                    <a:pt x="323850" y="440690"/>
                  </a:cubicBezTo>
                  <a:cubicBezTo>
                    <a:pt x="29083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10820"/>
                    <a:pt x="635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FCFEFF">
                <a:alpha val="49804"/>
              </a:srgbClr>
            </a:solidFill>
            <a:ln cap="sq">
              <a:noFill/>
              <a:prstDash val="solid"/>
              <a:miter/>
            </a:ln>
          </p:spPr>
        </p:sp>
      </p:grpSp>
      <p:grpSp>
        <p:nvGrpSpPr>
          <p:cNvPr name="Group 75" id="75"/>
          <p:cNvGrpSpPr/>
          <p:nvPr/>
        </p:nvGrpSpPr>
        <p:grpSpPr>
          <a:xfrm rot="0">
            <a:off x="15545752" y="8427720"/>
            <a:ext cx="416243" cy="416243"/>
            <a:chOff x="0" y="0"/>
            <a:chExt cx="554990" cy="554990"/>
          </a:xfrm>
        </p:grpSpPr>
        <p:sp>
          <p:nvSpPr>
            <p:cNvPr name="Freeform 76" id="76"/>
            <p:cNvSpPr/>
            <p:nvPr/>
          </p:nvSpPr>
          <p:spPr>
            <a:xfrm flipH="false" flipV="false" rot="0">
              <a:off x="48260" y="44450"/>
              <a:ext cx="449580" cy="462280"/>
            </a:xfrm>
            <a:custGeom>
              <a:avLst/>
              <a:gdLst/>
              <a:ahLst/>
              <a:cxnLst/>
              <a:rect r="r" b="b" t="t" l="l"/>
              <a:pathLst>
                <a:path h="462280" w="449580">
                  <a:moveTo>
                    <a:pt x="449580" y="163830"/>
                  </a:moveTo>
                  <a:cubicBezTo>
                    <a:pt x="449580" y="307340"/>
                    <a:pt x="433070" y="345440"/>
                    <a:pt x="410210" y="373380"/>
                  </a:cubicBezTo>
                  <a:cubicBezTo>
                    <a:pt x="388620" y="400050"/>
                    <a:pt x="356870" y="425450"/>
                    <a:pt x="325120" y="440690"/>
                  </a:cubicBezTo>
                  <a:cubicBezTo>
                    <a:pt x="292100" y="454660"/>
                    <a:pt x="252730" y="462280"/>
                    <a:pt x="217170" y="459740"/>
                  </a:cubicBezTo>
                  <a:cubicBezTo>
                    <a:pt x="181610" y="457200"/>
                    <a:pt x="142240" y="445770"/>
                    <a:pt x="113030" y="427990"/>
                  </a:cubicBezTo>
                  <a:cubicBezTo>
                    <a:pt x="82550" y="408940"/>
                    <a:pt x="53340" y="379730"/>
                    <a:pt x="35560" y="350520"/>
                  </a:cubicBezTo>
                  <a:cubicBezTo>
                    <a:pt x="16510" y="320040"/>
                    <a:pt x="5080" y="280670"/>
                    <a:pt x="2540" y="245110"/>
                  </a:cubicBezTo>
                  <a:cubicBezTo>
                    <a:pt x="0" y="210820"/>
                    <a:pt x="7620" y="170180"/>
                    <a:pt x="22860" y="138430"/>
                  </a:cubicBezTo>
                  <a:cubicBezTo>
                    <a:pt x="36830" y="105410"/>
                    <a:pt x="62230" y="73660"/>
                    <a:pt x="90170" y="52070"/>
                  </a:cubicBezTo>
                  <a:cubicBezTo>
                    <a:pt x="118110" y="30480"/>
                    <a:pt x="154940" y="12700"/>
                    <a:pt x="189230" y="6350"/>
                  </a:cubicBezTo>
                  <a:cubicBezTo>
                    <a:pt x="224790" y="0"/>
                    <a:pt x="265430" y="2540"/>
                    <a:pt x="298450" y="13970"/>
                  </a:cubicBezTo>
                  <a:cubicBezTo>
                    <a:pt x="332740" y="24130"/>
                    <a:pt x="392430" y="69850"/>
                    <a:pt x="392430" y="69850"/>
                  </a:cubicBezTo>
                </a:path>
              </a:pathLst>
            </a:custGeom>
            <a:solidFill>
              <a:srgbClr val="FCFEFF">
                <a:alpha val="49804"/>
              </a:srgbClr>
            </a:solidFill>
            <a:ln cap="sq">
              <a:noFill/>
              <a:prstDash val="solid"/>
              <a:miter/>
            </a:ln>
          </p:spPr>
        </p:sp>
      </p:grpSp>
      <p:grpSp>
        <p:nvGrpSpPr>
          <p:cNvPr name="Group 77" id="77"/>
          <p:cNvGrpSpPr/>
          <p:nvPr/>
        </p:nvGrpSpPr>
        <p:grpSpPr>
          <a:xfrm rot="0">
            <a:off x="15388590" y="8450580"/>
            <a:ext cx="416243" cy="416243"/>
            <a:chOff x="0" y="0"/>
            <a:chExt cx="554990" cy="554990"/>
          </a:xfrm>
        </p:grpSpPr>
        <p:sp>
          <p:nvSpPr>
            <p:cNvPr name="Freeform 78" id="78"/>
            <p:cNvSpPr/>
            <p:nvPr/>
          </p:nvSpPr>
          <p:spPr>
            <a:xfrm flipH="false" flipV="false" rot="0">
              <a:off x="48260" y="44450"/>
              <a:ext cx="449580" cy="461010"/>
            </a:xfrm>
            <a:custGeom>
              <a:avLst/>
              <a:gdLst/>
              <a:ahLst/>
              <a:cxnLst/>
              <a:rect r="r" b="b" t="t" l="l"/>
              <a:pathLst>
                <a:path h="461010" w="449580">
                  <a:moveTo>
                    <a:pt x="448310" y="163830"/>
                  </a:moveTo>
                  <a:cubicBezTo>
                    <a:pt x="449580" y="307340"/>
                    <a:pt x="431800" y="344170"/>
                    <a:pt x="410210" y="372110"/>
                  </a:cubicBezTo>
                  <a:cubicBezTo>
                    <a:pt x="388620" y="400050"/>
                    <a:pt x="356870" y="425450"/>
                    <a:pt x="323850" y="439420"/>
                  </a:cubicBezTo>
                  <a:cubicBezTo>
                    <a:pt x="292100" y="454660"/>
                    <a:pt x="251460" y="461010"/>
                    <a:pt x="217170" y="459740"/>
                  </a:cubicBezTo>
                  <a:cubicBezTo>
                    <a:pt x="181610" y="457200"/>
                    <a:pt x="142240" y="445770"/>
                    <a:pt x="111760" y="426720"/>
                  </a:cubicBezTo>
                  <a:cubicBezTo>
                    <a:pt x="82550" y="408940"/>
                    <a:pt x="53340" y="379730"/>
                    <a:pt x="34290" y="349250"/>
                  </a:cubicBezTo>
                  <a:cubicBezTo>
                    <a:pt x="16510" y="318770"/>
                    <a:pt x="5080" y="280670"/>
                    <a:pt x="2540" y="245110"/>
                  </a:cubicBezTo>
                  <a:cubicBezTo>
                    <a:pt x="0" y="209550"/>
                    <a:pt x="7620" y="170180"/>
                    <a:pt x="21590" y="137160"/>
                  </a:cubicBezTo>
                  <a:cubicBezTo>
                    <a:pt x="36830" y="105410"/>
                    <a:pt x="62230" y="73660"/>
                    <a:pt x="90170" y="50800"/>
                  </a:cubicBezTo>
                  <a:cubicBezTo>
                    <a:pt x="116840" y="29210"/>
                    <a:pt x="154940" y="12700"/>
                    <a:pt x="189230" y="6350"/>
                  </a:cubicBezTo>
                  <a:cubicBezTo>
                    <a:pt x="224790" y="0"/>
                    <a:pt x="264160" y="2540"/>
                    <a:pt x="298450" y="12700"/>
                  </a:cubicBezTo>
                  <a:cubicBezTo>
                    <a:pt x="332740" y="24130"/>
                    <a:pt x="392430" y="69850"/>
                    <a:pt x="392430" y="69850"/>
                  </a:cubicBezTo>
                </a:path>
              </a:pathLst>
            </a:custGeom>
            <a:solidFill>
              <a:srgbClr val="FCFEFF">
                <a:alpha val="49804"/>
              </a:srgbClr>
            </a:solidFill>
            <a:ln cap="sq">
              <a:noFill/>
              <a:prstDash val="solid"/>
              <a:miter/>
            </a:ln>
          </p:spPr>
        </p:sp>
      </p:grpSp>
      <p:grpSp>
        <p:nvGrpSpPr>
          <p:cNvPr name="Group 79" id="79"/>
          <p:cNvGrpSpPr/>
          <p:nvPr/>
        </p:nvGrpSpPr>
        <p:grpSpPr>
          <a:xfrm rot="0">
            <a:off x="15276195" y="8473440"/>
            <a:ext cx="416243" cy="416243"/>
            <a:chOff x="0" y="0"/>
            <a:chExt cx="554990" cy="554990"/>
          </a:xfrm>
        </p:grpSpPr>
        <p:sp>
          <p:nvSpPr>
            <p:cNvPr name="Freeform 80" id="80"/>
            <p:cNvSpPr/>
            <p:nvPr/>
          </p:nvSpPr>
          <p:spPr>
            <a:xfrm flipH="false" flipV="false" rot="0">
              <a:off x="48260" y="44450"/>
              <a:ext cx="448310" cy="461010"/>
            </a:xfrm>
            <a:custGeom>
              <a:avLst/>
              <a:gdLst/>
              <a:ahLst/>
              <a:cxnLst/>
              <a:rect r="r" b="b" t="t" l="l"/>
              <a:pathLst>
                <a:path h="461010" w="448310">
                  <a:moveTo>
                    <a:pt x="448310" y="162560"/>
                  </a:moveTo>
                  <a:cubicBezTo>
                    <a:pt x="448310" y="307340"/>
                    <a:pt x="431800" y="344170"/>
                    <a:pt x="410210" y="372110"/>
                  </a:cubicBezTo>
                  <a:cubicBezTo>
                    <a:pt x="388620" y="400050"/>
                    <a:pt x="356870" y="424180"/>
                    <a:pt x="323850" y="439420"/>
                  </a:cubicBezTo>
                  <a:cubicBezTo>
                    <a:pt x="292100" y="453390"/>
                    <a:pt x="251460" y="461010"/>
                    <a:pt x="217170" y="458470"/>
                  </a:cubicBezTo>
                  <a:cubicBezTo>
                    <a:pt x="181610" y="457200"/>
                    <a:pt x="142240" y="444500"/>
                    <a:pt x="111760" y="426720"/>
                  </a:cubicBezTo>
                  <a:cubicBezTo>
                    <a:pt x="81280" y="407670"/>
                    <a:pt x="53340" y="379730"/>
                    <a:pt x="34290" y="349250"/>
                  </a:cubicBezTo>
                  <a:cubicBezTo>
                    <a:pt x="16510" y="318770"/>
                    <a:pt x="3810" y="279400"/>
                    <a:pt x="2540" y="245110"/>
                  </a:cubicBezTo>
                  <a:cubicBezTo>
                    <a:pt x="0" y="209550"/>
                    <a:pt x="7620" y="168910"/>
                    <a:pt x="21590" y="137160"/>
                  </a:cubicBezTo>
                  <a:cubicBezTo>
                    <a:pt x="36830" y="104140"/>
                    <a:pt x="62230" y="72390"/>
                    <a:pt x="88900" y="50800"/>
                  </a:cubicBezTo>
                  <a:cubicBezTo>
                    <a:pt x="116840" y="29210"/>
                    <a:pt x="154940" y="12700"/>
                    <a:pt x="189230" y="6350"/>
                  </a:cubicBezTo>
                  <a:cubicBezTo>
                    <a:pt x="223520" y="0"/>
                    <a:pt x="264160" y="2540"/>
                    <a:pt x="298450" y="12700"/>
                  </a:cubicBezTo>
                  <a:cubicBezTo>
                    <a:pt x="332740" y="22860"/>
                    <a:pt x="392430" y="68580"/>
                    <a:pt x="392430" y="68580"/>
                  </a:cubicBezTo>
                </a:path>
              </a:pathLst>
            </a:custGeom>
            <a:solidFill>
              <a:srgbClr val="FCFEFF">
                <a:alpha val="49804"/>
              </a:srgbClr>
            </a:solidFill>
            <a:ln cap="sq">
              <a:noFill/>
              <a:prstDash val="solid"/>
              <a:miter/>
            </a:ln>
          </p:spPr>
        </p:sp>
      </p:grpSp>
      <p:grpSp>
        <p:nvGrpSpPr>
          <p:cNvPr name="Group 81" id="81"/>
          <p:cNvGrpSpPr/>
          <p:nvPr/>
        </p:nvGrpSpPr>
        <p:grpSpPr>
          <a:xfrm rot="0">
            <a:off x="15815310" y="8562975"/>
            <a:ext cx="416243" cy="416243"/>
            <a:chOff x="0" y="0"/>
            <a:chExt cx="554990" cy="554990"/>
          </a:xfrm>
        </p:grpSpPr>
        <p:sp>
          <p:nvSpPr>
            <p:cNvPr name="Freeform 82" id="82"/>
            <p:cNvSpPr/>
            <p:nvPr/>
          </p:nvSpPr>
          <p:spPr>
            <a:xfrm flipH="false" flipV="false" rot="0">
              <a:off x="49530" y="44450"/>
              <a:ext cx="448310" cy="462280"/>
            </a:xfrm>
            <a:custGeom>
              <a:avLst/>
              <a:gdLst/>
              <a:ahLst/>
              <a:cxnLst/>
              <a:rect r="r" b="b" t="t" l="l"/>
              <a:pathLst>
                <a:path h="462280" w="448310">
                  <a:moveTo>
                    <a:pt x="448310" y="163830"/>
                  </a:moveTo>
                  <a:cubicBezTo>
                    <a:pt x="448310" y="307340"/>
                    <a:pt x="431800" y="344170"/>
                    <a:pt x="410210" y="372110"/>
                  </a:cubicBezTo>
                  <a:cubicBezTo>
                    <a:pt x="388620" y="400050"/>
                    <a:pt x="355600" y="425450"/>
                    <a:pt x="323850" y="439420"/>
                  </a:cubicBezTo>
                  <a:cubicBezTo>
                    <a:pt x="292100" y="454660"/>
                    <a:pt x="251460" y="462280"/>
                    <a:pt x="215900" y="459740"/>
                  </a:cubicBezTo>
                  <a:cubicBezTo>
                    <a:pt x="180340" y="457200"/>
                    <a:pt x="142240" y="445770"/>
                    <a:pt x="111760" y="426720"/>
                  </a:cubicBezTo>
                  <a:cubicBezTo>
                    <a:pt x="81280" y="408940"/>
                    <a:pt x="52070" y="379730"/>
                    <a:pt x="34290" y="349250"/>
                  </a:cubicBezTo>
                  <a:cubicBezTo>
                    <a:pt x="16510" y="318770"/>
                    <a:pt x="3810" y="280670"/>
                    <a:pt x="1270" y="245110"/>
                  </a:cubicBezTo>
                  <a:cubicBezTo>
                    <a:pt x="0" y="209550"/>
                    <a:pt x="6350" y="170180"/>
                    <a:pt x="21590" y="137160"/>
                  </a:cubicBezTo>
                  <a:cubicBezTo>
                    <a:pt x="35560" y="105410"/>
                    <a:pt x="60960" y="73660"/>
                    <a:pt x="88900" y="5080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FCFEFF">
                <a:alpha val="49804"/>
              </a:srgbClr>
            </a:solidFill>
            <a:ln cap="sq">
              <a:noFill/>
              <a:prstDash val="solid"/>
              <a:miter/>
            </a:ln>
          </p:spPr>
        </p:sp>
      </p:grpSp>
      <p:grpSp>
        <p:nvGrpSpPr>
          <p:cNvPr name="Group 83" id="83"/>
          <p:cNvGrpSpPr/>
          <p:nvPr/>
        </p:nvGrpSpPr>
        <p:grpSpPr>
          <a:xfrm rot="0">
            <a:off x="15882938" y="8607743"/>
            <a:ext cx="416243" cy="416243"/>
            <a:chOff x="0" y="0"/>
            <a:chExt cx="554990" cy="554990"/>
          </a:xfrm>
        </p:grpSpPr>
        <p:sp>
          <p:nvSpPr>
            <p:cNvPr name="Freeform 84" id="84"/>
            <p:cNvSpPr/>
            <p:nvPr/>
          </p:nvSpPr>
          <p:spPr>
            <a:xfrm flipH="false" flipV="false" rot="0">
              <a:off x="49530" y="44450"/>
              <a:ext cx="448310" cy="462280"/>
            </a:xfrm>
            <a:custGeom>
              <a:avLst/>
              <a:gdLst/>
              <a:ahLst/>
              <a:cxnLst/>
              <a:rect r="r" b="b" t="t" l="l"/>
              <a:pathLst>
                <a:path h="462280" w="448310">
                  <a:moveTo>
                    <a:pt x="448310" y="163830"/>
                  </a:moveTo>
                  <a:cubicBezTo>
                    <a:pt x="448310" y="307340"/>
                    <a:pt x="431800" y="344170"/>
                    <a:pt x="410210" y="372110"/>
                  </a:cubicBezTo>
                  <a:cubicBezTo>
                    <a:pt x="387350" y="400050"/>
                    <a:pt x="355600" y="425450"/>
                    <a:pt x="323850" y="440690"/>
                  </a:cubicBezTo>
                  <a:cubicBezTo>
                    <a:pt x="290830" y="454660"/>
                    <a:pt x="251460" y="462280"/>
                    <a:pt x="215900" y="459740"/>
                  </a:cubicBezTo>
                  <a:cubicBezTo>
                    <a:pt x="180340" y="457200"/>
                    <a:pt x="142240" y="445770"/>
                    <a:pt x="111760" y="426720"/>
                  </a:cubicBezTo>
                  <a:cubicBezTo>
                    <a:pt x="81280" y="408940"/>
                    <a:pt x="52070" y="379730"/>
                    <a:pt x="34290" y="349250"/>
                  </a:cubicBezTo>
                  <a:cubicBezTo>
                    <a:pt x="15240" y="320040"/>
                    <a:pt x="3810" y="280670"/>
                    <a:pt x="1270" y="245110"/>
                  </a:cubicBezTo>
                  <a:cubicBezTo>
                    <a:pt x="0" y="209550"/>
                    <a:pt x="6350" y="170180"/>
                    <a:pt x="21590" y="137160"/>
                  </a:cubicBezTo>
                  <a:cubicBezTo>
                    <a:pt x="35560" y="105410"/>
                    <a:pt x="60960" y="73660"/>
                    <a:pt x="88900" y="52070"/>
                  </a:cubicBezTo>
                  <a:cubicBezTo>
                    <a:pt x="116840" y="29210"/>
                    <a:pt x="153670" y="12700"/>
                    <a:pt x="187960" y="6350"/>
                  </a:cubicBezTo>
                  <a:cubicBezTo>
                    <a:pt x="223520" y="0"/>
                    <a:pt x="264160" y="2540"/>
                    <a:pt x="297180" y="13970"/>
                  </a:cubicBezTo>
                  <a:cubicBezTo>
                    <a:pt x="331470" y="24130"/>
                    <a:pt x="391160" y="69850"/>
                    <a:pt x="391160" y="69850"/>
                  </a:cubicBezTo>
                </a:path>
              </a:pathLst>
            </a:custGeom>
            <a:solidFill>
              <a:srgbClr val="FCFEFF">
                <a:alpha val="49804"/>
              </a:srgbClr>
            </a:solidFill>
            <a:ln cap="sq">
              <a:noFill/>
              <a:prstDash val="solid"/>
              <a:miter/>
            </a:ln>
          </p:spPr>
        </p:sp>
      </p:grpSp>
      <p:grpSp>
        <p:nvGrpSpPr>
          <p:cNvPr name="Group 85" id="85"/>
          <p:cNvGrpSpPr/>
          <p:nvPr/>
        </p:nvGrpSpPr>
        <p:grpSpPr>
          <a:xfrm rot="0">
            <a:off x="15882938" y="8698230"/>
            <a:ext cx="416243" cy="416243"/>
            <a:chOff x="0" y="0"/>
            <a:chExt cx="554990" cy="554990"/>
          </a:xfrm>
        </p:grpSpPr>
        <p:sp>
          <p:nvSpPr>
            <p:cNvPr name="Freeform 86" id="86"/>
            <p:cNvSpPr/>
            <p:nvPr/>
          </p:nvSpPr>
          <p:spPr>
            <a:xfrm flipH="false" flipV="false" rot="0">
              <a:off x="49530" y="44450"/>
              <a:ext cx="448310" cy="461010"/>
            </a:xfrm>
            <a:custGeom>
              <a:avLst/>
              <a:gdLst/>
              <a:ahLst/>
              <a:cxnLst/>
              <a:rect r="r" b="b" t="t" l="l"/>
              <a:pathLst>
                <a:path h="461010" w="448310">
                  <a:moveTo>
                    <a:pt x="448310" y="162560"/>
                  </a:moveTo>
                  <a:cubicBezTo>
                    <a:pt x="448310" y="307340"/>
                    <a:pt x="431800" y="344170"/>
                    <a:pt x="410210" y="372110"/>
                  </a:cubicBezTo>
                  <a:cubicBezTo>
                    <a:pt x="387350" y="400050"/>
                    <a:pt x="355600" y="424180"/>
                    <a:pt x="323850" y="439420"/>
                  </a:cubicBezTo>
                  <a:cubicBezTo>
                    <a:pt x="290830" y="453390"/>
                    <a:pt x="251460" y="461010"/>
                    <a:pt x="215900" y="458470"/>
                  </a:cubicBezTo>
                  <a:cubicBezTo>
                    <a:pt x="180340" y="457200"/>
                    <a:pt x="142240" y="444500"/>
                    <a:pt x="111760" y="426720"/>
                  </a:cubicBezTo>
                  <a:cubicBezTo>
                    <a:pt x="81280" y="407670"/>
                    <a:pt x="52070" y="379730"/>
                    <a:pt x="34290" y="349250"/>
                  </a:cubicBezTo>
                  <a:cubicBezTo>
                    <a:pt x="15240" y="318770"/>
                    <a:pt x="3810" y="279400"/>
                    <a:pt x="1270" y="245110"/>
                  </a:cubicBezTo>
                  <a:cubicBezTo>
                    <a:pt x="0" y="209550"/>
                    <a:pt x="6350" y="168910"/>
                    <a:pt x="21590" y="137160"/>
                  </a:cubicBezTo>
                  <a:cubicBezTo>
                    <a:pt x="35560" y="104140"/>
                    <a:pt x="60960" y="72390"/>
                    <a:pt x="88900" y="50800"/>
                  </a:cubicBezTo>
                  <a:cubicBezTo>
                    <a:pt x="116840" y="29210"/>
                    <a:pt x="153670" y="12700"/>
                    <a:pt x="187960" y="6350"/>
                  </a:cubicBezTo>
                  <a:cubicBezTo>
                    <a:pt x="223520" y="0"/>
                    <a:pt x="264160" y="2540"/>
                    <a:pt x="297180" y="12700"/>
                  </a:cubicBezTo>
                  <a:cubicBezTo>
                    <a:pt x="331470" y="22860"/>
                    <a:pt x="391160" y="69850"/>
                    <a:pt x="391160" y="69850"/>
                  </a:cubicBezTo>
                </a:path>
              </a:pathLst>
            </a:custGeom>
            <a:solidFill>
              <a:srgbClr val="FCFEFF">
                <a:alpha val="49804"/>
              </a:srgbClr>
            </a:solidFill>
            <a:ln cap="sq">
              <a:noFill/>
              <a:prstDash val="solid"/>
              <a:miter/>
            </a:ln>
          </p:spPr>
        </p:sp>
      </p:grpSp>
      <p:grpSp>
        <p:nvGrpSpPr>
          <p:cNvPr name="Group 87" id="87"/>
          <p:cNvGrpSpPr/>
          <p:nvPr/>
        </p:nvGrpSpPr>
        <p:grpSpPr>
          <a:xfrm rot="0">
            <a:off x="15977235" y="8610600"/>
            <a:ext cx="252412" cy="427672"/>
            <a:chOff x="0" y="0"/>
            <a:chExt cx="336550" cy="570230"/>
          </a:xfrm>
        </p:grpSpPr>
        <p:sp>
          <p:nvSpPr>
            <p:cNvPr name="Freeform 88" id="88"/>
            <p:cNvSpPr/>
            <p:nvPr/>
          </p:nvSpPr>
          <p:spPr>
            <a:xfrm flipH="false" flipV="false" rot="0">
              <a:off x="21590" y="38100"/>
              <a:ext cx="264160" cy="450850"/>
            </a:xfrm>
            <a:custGeom>
              <a:avLst/>
              <a:gdLst/>
              <a:ahLst/>
              <a:cxnLst/>
              <a:rect r="r" b="b" t="t" l="l"/>
              <a:pathLst>
                <a:path h="450850" w="264160">
                  <a:moveTo>
                    <a:pt x="264160" y="450850"/>
                  </a:moveTo>
                  <a:cubicBezTo>
                    <a:pt x="114300" y="450850"/>
                    <a:pt x="0" y="109220"/>
                    <a:pt x="29210" y="46990"/>
                  </a:cubicBezTo>
                  <a:cubicBezTo>
                    <a:pt x="43180" y="19050"/>
                    <a:pt x="91440" y="0"/>
                    <a:pt x="118110" y="12700"/>
                  </a:cubicBezTo>
                  <a:cubicBezTo>
                    <a:pt x="177800" y="40640"/>
                    <a:pt x="264160" y="450850"/>
                    <a:pt x="264160" y="450850"/>
                  </a:cubicBezTo>
                </a:path>
              </a:pathLst>
            </a:custGeom>
            <a:solidFill>
              <a:srgbClr val="FCFEFF">
                <a:alpha val="49804"/>
              </a:srgbClr>
            </a:solidFill>
            <a:ln cap="sq">
              <a:noFill/>
              <a:prstDash val="solid"/>
              <a:miter/>
            </a:ln>
          </p:spPr>
        </p:sp>
      </p:grpSp>
      <p:grpSp>
        <p:nvGrpSpPr>
          <p:cNvPr name="Group 89" id="89"/>
          <p:cNvGrpSpPr/>
          <p:nvPr/>
        </p:nvGrpSpPr>
        <p:grpSpPr>
          <a:xfrm rot="0">
            <a:off x="6865620" y="6134100"/>
            <a:ext cx="416243" cy="416243"/>
            <a:chOff x="0" y="0"/>
            <a:chExt cx="554990" cy="554990"/>
          </a:xfrm>
        </p:grpSpPr>
        <p:sp>
          <p:nvSpPr>
            <p:cNvPr name="Freeform 90" id="90"/>
            <p:cNvSpPr/>
            <p:nvPr/>
          </p:nvSpPr>
          <p:spPr>
            <a:xfrm flipH="false" flipV="false" rot="0">
              <a:off x="49530" y="44450"/>
              <a:ext cx="448310" cy="462280"/>
            </a:xfrm>
            <a:custGeom>
              <a:avLst/>
              <a:gdLst/>
              <a:ahLst/>
              <a:cxnLst/>
              <a:rect r="r" b="b" t="t" l="l"/>
              <a:pathLst>
                <a:path h="462280" w="448310">
                  <a:moveTo>
                    <a:pt x="448310" y="163830"/>
                  </a:moveTo>
                  <a:cubicBezTo>
                    <a:pt x="448310" y="307340"/>
                    <a:pt x="431800" y="345440"/>
                    <a:pt x="410210" y="372110"/>
                  </a:cubicBezTo>
                  <a:cubicBezTo>
                    <a:pt x="388620" y="400050"/>
                    <a:pt x="355600" y="425450"/>
                    <a:pt x="323850" y="440690"/>
                  </a:cubicBezTo>
                  <a:cubicBezTo>
                    <a:pt x="290830" y="454660"/>
                    <a:pt x="251460" y="462280"/>
                    <a:pt x="215900" y="459740"/>
                  </a:cubicBezTo>
                  <a:cubicBezTo>
                    <a:pt x="180340" y="457200"/>
                    <a:pt x="142240" y="445770"/>
                    <a:pt x="111760" y="427990"/>
                  </a:cubicBezTo>
                  <a:cubicBezTo>
                    <a:pt x="81280" y="408940"/>
                    <a:pt x="52070" y="379730"/>
                    <a:pt x="34290" y="350520"/>
                  </a:cubicBezTo>
                  <a:cubicBezTo>
                    <a:pt x="16510" y="320040"/>
                    <a:pt x="3810" y="280670"/>
                    <a:pt x="1270" y="245110"/>
                  </a:cubicBezTo>
                  <a:cubicBezTo>
                    <a:pt x="0" y="209550"/>
                    <a:pt x="6350" y="170180"/>
                    <a:pt x="21590" y="138430"/>
                  </a:cubicBezTo>
                  <a:cubicBezTo>
                    <a:pt x="35560" y="105410"/>
                    <a:pt x="60960" y="73660"/>
                    <a:pt x="88900" y="52070"/>
                  </a:cubicBezTo>
                  <a:cubicBezTo>
                    <a:pt x="116840" y="30480"/>
                    <a:pt x="153670" y="12700"/>
                    <a:pt x="189230" y="6350"/>
                  </a:cubicBezTo>
                  <a:cubicBezTo>
                    <a:pt x="223520" y="0"/>
                    <a:pt x="264160" y="2540"/>
                    <a:pt x="298450" y="13970"/>
                  </a:cubicBezTo>
                  <a:cubicBezTo>
                    <a:pt x="331470" y="24130"/>
                    <a:pt x="391160" y="69850"/>
                    <a:pt x="391160" y="69850"/>
                  </a:cubicBezTo>
                </a:path>
              </a:pathLst>
            </a:custGeom>
            <a:solidFill>
              <a:srgbClr val="FCFEFF">
                <a:alpha val="49804"/>
              </a:srgbClr>
            </a:solidFill>
            <a:ln cap="sq">
              <a:noFill/>
              <a:prstDash val="solid"/>
              <a:miter/>
            </a:ln>
          </p:spPr>
        </p:sp>
      </p:grpSp>
      <p:grpSp>
        <p:nvGrpSpPr>
          <p:cNvPr name="Group 91" id="91"/>
          <p:cNvGrpSpPr/>
          <p:nvPr/>
        </p:nvGrpSpPr>
        <p:grpSpPr>
          <a:xfrm rot="0">
            <a:off x="4684395" y="3503295"/>
            <a:ext cx="416243" cy="416243"/>
            <a:chOff x="0" y="0"/>
            <a:chExt cx="554990" cy="554990"/>
          </a:xfrm>
        </p:grpSpPr>
        <p:sp>
          <p:nvSpPr>
            <p:cNvPr name="Freeform 92" id="92"/>
            <p:cNvSpPr/>
            <p:nvPr/>
          </p:nvSpPr>
          <p:spPr>
            <a:xfrm flipH="false" flipV="false" rot="0">
              <a:off x="49530" y="44450"/>
              <a:ext cx="448310" cy="462280"/>
            </a:xfrm>
            <a:custGeom>
              <a:avLst/>
              <a:gdLst/>
              <a:ahLst/>
              <a:cxnLst/>
              <a:rect r="r" b="b" t="t" l="l"/>
              <a:pathLst>
                <a:path h="462280" w="448310">
                  <a:moveTo>
                    <a:pt x="448310" y="163830"/>
                  </a:moveTo>
                  <a:cubicBezTo>
                    <a:pt x="448310" y="307340"/>
                    <a:pt x="431800" y="344170"/>
                    <a:pt x="410210" y="372110"/>
                  </a:cubicBezTo>
                  <a:cubicBezTo>
                    <a:pt x="388620" y="400050"/>
                    <a:pt x="355600" y="425450"/>
                    <a:pt x="323850" y="439420"/>
                  </a:cubicBezTo>
                  <a:cubicBezTo>
                    <a:pt x="292100" y="454660"/>
                    <a:pt x="251460" y="462280"/>
                    <a:pt x="215900" y="459740"/>
                  </a:cubicBezTo>
                  <a:cubicBezTo>
                    <a:pt x="180340" y="457200"/>
                    <a:pt x="142240" y="445770"/>
                    <a:pt x="111760" y="426720"/>
                  </a:cubicBezTo>
                  <a:cubicBezTo>
                    <a:pt x="81280" y="408940"/>
                    <a:pt x="52070" y="379730"/>
                    <a:pt x="34290" y="349250"/>
                  </a:cubicBezTo>
                  <a:cubicBezTo>
                    <a:pt x="16510" y="320040"/>
                    <a:pt x="3810" y="280670"/>
                    <a:pt x="1270" y="245110"/>
                  </a:cubicBezTo>
                  <a:cubicBezTo>
                    <a:pt x="0" y="209550"/>
                    <a:pt x="6350" y="170180"/>
                    <a:pt x="21590" y="137160"/>
                  </a:cubicBezTo>
                  <a:cubicBezTo>
                    <a:pt x="35560" y="105410"/>
                    <a:pt x="60960" y="73660"/>
                    <a:pt x="88900" y="52070"/>
                  </a:cubicBezTo>
                  <a:cubicBezTo>
                    <a:pt x="116840" y="29210"/>
                    <a:pt x="153670" y="12700"/>
                    <a:pt x="189230" y="6350"/>
                  </a:cubicBezTo>
                  <a:cubicBezTo>
                    <a:pt x="223520" y="0"/>
                    <a:pt x="264160" y="2540"/>
                    <a:pt x="298450" y="12700"/>
                  </a:cubicBezTo>
                  <a:cubicBezTo>
                    <a:pt x="331470" y="24130"/>
                    <a:pt x="391160" y="69850"/>
                    <a:pt x="391160" y="69850"/>
                  </a:cubicBezTo>
                </a:path>
              </a:pathLst>
            </a:custGeom>
            <a:solidFill>
              <a:srgbClr val="FCFEFF">
                <a:alpha val="49804"/>
              </a:srgbClr>
            </a:solidFill>
            <a:ln cap="sq">
              <a:noFill/>
              <a:prstDash val="solid"/>
              <a:miter/>
            </a:ln>
          </p:spPr>
        </p:sp>
      </p:grpSp>
      <p:grpSp>
        <p:nvGrpSpPr>
          <p:cNvPr name="Group 93" id="93"/>
          <p:cNvGrpSpPr/>
          <p:nvPr/>
        </p:nvGrpSpPr>
        <p:grpSpPr>
          <a:xfrm rot="0">
            <a:off x="5404485" y="5864542"/>
            <a:ext cx="416243" cy="416243"/>
            <a:chOff x="0" y="0"/>
            <a:chExt cx="554990" cy="554990"/>
          </a:xfrm>
        </p:grpSpPr>
        <p:sp>
          <p:nvSpPr>
            <p:cNvPr name="Freeform 94" id="94"/>
            <p:cNvSpPr/>
            <p:nvPr/>
          </p:nvSpPr>
          <p:spPr>
            <a:xfrm flipH="false" flipV="false" rot="0">
              <a:off x="48260" y="44450"/>
              <a:ext cx="449580" cy="462280"/>
            </a:xfrm>
            <a:custGeom>
              <a:avLst/>
              <a:gdLst/>
              <a:ahLst/>
              <a:cxnLst/>
              <a:rect r="r" b="b" t="t" l="l"/>
              <a:pathLst>
                <a:path h="462280" w="449580">
                  <a:moveTo>
                    <a:pt x="448310" y="163830"/>
                  </a:moveTo>
                  <a:cubicBezTo>
                    <a:pt x="449580" y="307340"/>
                    <a:pt x="431800" y="344170"/>
                    <a:pt x="410210" y="372110"/>
                  </a:cubicBezTo>
                  <a:cubicBezTo>
                    <a:pt x="388620" y="400050"/>
                    <a:pt x="356870" y="425450"/>
                    <a:pt x="323850" y="439420"/>
                  </a:cubicBezTo>
                  <a:cubicBezTo>
                    <a:pt x="292100" y="454660"/>
                    <a:pt x="251460" y="462280"/>
                    <a:pt x="217170" y="459740"/>
                  </a:cubicBezTo>
                  <a:cubicBezTo>
                    <a:pt x="181610" y="457200"/>
                    <a:pt x="142240" y="445770"/>
                    <a:pt x="111760" y="426720"/>
                  </a:cubicBezTo>
                  <a:cubicBezTo>
                    <a:pt x="82550" y="408940"/>
                    <a:pt x="53340" y="379730"/>
                    <a:pt x="34290" y="349250"/>
                  </a:cubicBezTo>
                  <a:cubicBezTo>
                    <a:pt x="16510" y="318770"/>
                    <a:pt x="5080" y="280670"/>
                    <a:pt x="2540" y="245110"/>
                  </a:cubicBezTo>
                  <a:cubicBezTo>
                    <a:pt x="0" y="209550"/>
                    <a:pt x="7620" y="170180"/>
                    <a:pt x="21590" y="137160"/>
                  </a:cubicBezTo>
                  <a:cubicBezTo>
                    <a:pt x="36830" y="105410"/>
                    <a:pt x="62230" y="73660"/>
                    <a:pt x="90170" y="50800"/>
                  </a:cubicBezTo>
                  <a:cubicBezTo>
                    <a:pt x="116840" y="29210"/>
                    <a:pt x="154940" y="12700"/>
                    <a:pt x="189230" y="6350"/>
                  </a:cubicBezTo>
                  <a:cubicBezTo>
                    <a:pt x="224790" y="0"/>
                    <a:pt x="264160" y="2540"/>
                    <a:pt x="298450" y="12700"/>
                  </a:cubicBezTo>
                  <a:cubicBezTo>
                    <a:pt x="332740" y="24130"/>
                    <a:pt x="392430" y="69850"/>
                    <a:pt x="392430" y="69850"/>
                  </a:cubicBezTo>
                </a:path>
              </a:pathLst>
            </a:custGeom>
            <a:solidFill>
              <a:srgbClr val="FCFEFF">
                <a:alpha val="49804"/>
              </a:srgbClr>
            </a:solidFill>
            <a:ln cap="sq">
              <a:noFill/>
              <a:prstDash val="solid"/>
              <a:miter/>
            </a:ln>
          </p:spPr>
        </p:sp>
      </p:grpSp>
      <p:sp>
        <p:nvSpPr>
          <p:cNvPr name="Freeform 95" id="95"/>
          <p:cNvSpPr/>
          <p:nvPr/>
        </p:nvSpPr>
        <p:spPr>
          <a:xfrm flipH="false" flipV="false" rot="0">
            <a:off x="1995264" y="529590"/>
            <a:ext cx="14625295" cy="9698676"/>
          </a:xfrm>
          <a:custGeom>
            <a:avLst/>
            <a:gdLst/>
            <a:ahLst/>
            <a:cxnLst/>
            <a:rect r="r" b="b" t="t" l="l"/>
            <a:pathLst>
              <a:path h="9698676" w="14625295">
                <a:moveTo>
                  <a:pt x="0" y="0"/>
                </a:moveTo>
                <a:lnTo>
                  <a:pt x="14625295" y="0"/>
                </a:lnTo>
                <a:lnTo>
                  <a:pt x="14625295" y="9698677"/>
                </a:lnTo>
                <a:lnTo>
                  <a:pt x="0" y="9698677"/>
                </a:lnTo>
                <a:lnTo>
                  <a:pt x="0" y="0"/>
                </a:lnTo>
                <a:close/>
              </a:path>
            </a:pathLst>
          </a:custGeom>
          <a:blipFill>
            <a:blip r:embed="rId2"/>
            <a:stretch>
              <a:fillRect l="0" t="0" r="0" b="0"/>
            </a:stretch>
          </a:blipFill>
        </p:spPr>
      </p:sp>
      <p:sp>
        <p:nvSpPr>
          <p:cNvPr name="TextBox 96" id="96"/>
          <p:cNvSpPr txBox="true"/>
          <p:nvPr/>
        </p:nvSpPr>
        <p:spPr>
          <a:xfrm rot="0">
            <a:off x="2080989" y="47625"/>
            <a:ext cx="13678638" cy="481965"/>
          </a:xfrm>
          <a:prstGeom prst="rect">
            <a:avLst/>
          </a:prstGeom>
        </p:spPr>
        <p:txBody>
          <a:bodyPr anchor="t" rtlCol="false" tIns="0" lIns="0" bIns="0" rIns="0">
            <a:spAutoFit/>
          </a:bodyPr>
          <a:lstStyle/>
          <a:p>
            <a:pPr algn="ctr" marL="0" indent="0" lvl="0">
              <a:lnSpc>
                <a:spcPts val="3780"/>
              </a:lnSpc>
            </a:pPr>
            <a:r>
              <a:rPr lang="en-US" b="true" sz="3500" spc="-87">
                <a:solidFill>
                  <a:srgbClr val="004AAD"/>
                </a:solidFill>
                <a:latin typeface="Barlow Bold"/>
                <a:ea typeface="Barlow Bold"/>
                <a:cs typeface="Barlow Bold"/>
                <a:sym typeface="Barlow Bold"/>
              </a:rPr>
              <a:t>Modulul 5: Promovarea producției gastronomice</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CFEFF"/>
        </a:solidFill>
      </p:bgPr>
    </p:bg>
    <p:spTree>
      <p:nvGrpSpPr>
        <p:cNvPr id="1" name=""/>
        <p:cNvGrpSpPr/>
        <p:nvPr/>
      </p:nvGrpSpPr>
      <p:grpSpPr>
        <a:xfrm>
          <a:off x="0" y="0"/>
          <a:ext cx="0" cy="0"/>
          <a:chOff x="0" y="0"/>
          <a:chExt cx="0" cy="0"/>
        </a:xfrm>
      </p:grpSpPr>
      <p:grpSp>
        <p:nvGrpSpPr>
          <p:cNvPr name="Group 2" id="2"/>
          <p:cNvGrpSpPr/>
          <p:nvPr/>
        </p:nvGrpSpPr>
        <p:grpSpPr>
          <a:xfrm rot="0">
            <a:off x="724605" y="149070"/>
            <a:ext cx="5575215" cy="681609"/>
            <a:chOff x="0" y="0"/>
            <a:chExt cx="4986220" cy="609600"/>
          </a:xfrm>
        </p:grpSpPr>
        <p:sp>
          <p:nvSpPr>
            <p:cNvPr name="Freeform 3" id="3"/>
            <p:cNvSpPr/>
            <p:nvPr/>
          </p:nvSpPr>
          <p:spPr>
            <a:xfrm flipH="false" flipV="false" rot="0">
              <a:off x="2699" y="0"/>
              <a:ext cx="4980822" cy="609600"/>
            </a:xfrm>
            <a:custGeom>
              <a:avLst/>
              <a:gdLst/>
              <a:ahLst/>
              <a:cxnLst/>
              <a:rect r="r" b="b" t="t" l="l"/>
              <a:pathLst>
                <a:path h="609600" w="4980822">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true">
              <a:gsLst>
                <a:gs pos="0">
                  <a:srgbClr val="FFE42F">
                    <a:alpha val="100000"/>
                  </a:srgbClr>
                </a:gs>
                <a:gs pos="100000">
                  <a:srgbClr val="FFB613">
                    <a:alpha val="100000"/>
                  </a:srgbClr>
                </a:gs>
              </a:gsLst>
              <a:path path="circle">
                <a:fillToRect l="50000" r="50000" t="50000" b="50000"/>
              </a:path>
            </a:gradFill>
          </p:spPr>
        </p:sp>
        <p:sp>
          <p:nvSpPr>
            <p:cNvPr name="TextBox 4" id="4"/>
            <p:cNvSpPr txBox="true"/>
            <p:nvPr/>
          </p:nvSpPr>
          <p:spPr>
            <a:xfrm>
              <a:off x="101600" y="-57150"/>
              <a:ext cx="4783020" cy="6667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527961" y="4335669"/>
            <a:ext cx="6760039" cy="838290"/>
            <a:chOff x="0" y="0"/>
            <a:chExt cx="4473657" cy="554764"/>
          </a:xfrm>
        </p:grpSpPr>
        <p:sp>
          <p:nvSpPr>
            <p:cNvPr name="Freeform 6" id="6"/>
            <p:cNvSpPr/>
            <p:nvPr/>
          </p:nvSpPr>
          <p:spPr>
            <a:xfrm flipH="false" flipV="false" rot="0">
              <a:off x="2432" y="0"/>
              <a:ext cx="4468793" cy="554764"/>
            </a:xfrm>
            <a:custGeom>
              <a:avLst/>
              <a:gdLst/>
              <a:ahLst/>
              <a:cxnLst/>
              <a:rect r="r" b="b" t="t" l="l"/>
              <a:pathLst>
                <a:path h="554764" w="4468793">
                  <a:moveTo>
                    <a:pt x="4258863" y="0"/>
                  </a:moveTo>
                  <a:lnTo>
                    <a:pt x="6730" y="0"/>
                  </a:lnTo>
                  <a:cubicBezTo>
                    <a:pt x="4639" y="0"/>
                    <a:pt x="2680" y="1021"/>
                    <a:pt x="1483" y="2735"/>
                  </a:cubicBezTo>
                  <a:cubicBezTo>
                    <a:pt x="285" y="4449"/>
                    <a:pt x="0" y="6640"/>
                    <a:pt x="719" y="8603"/>
                  </a:cubicBezTo>
                  <a:lnTo>
                    <a:pt x="197617" y="546161"/>
                  </a:lnTo>
                  <a:cubicBezTo>
                    <a:pt x="199510" y="551328"/>
                    <a:pt x="204427" y="554764"/>
                    <a:pt x="209930" y="554764"/>
                  </a:cubicBezTo>
                  <a:lnTo>
                    <a:pt x="4462063" y="554764"/>
                  </a:lnTo>
                  <a:cubicBezTo>
                    <a:pt x="4464154" y="554764"/>
                    <a:pt x="4466113" y="553743"/>
                    <a:pt x="4467311" y="552029"/>
                  </a:cubicBezTo>
                  <a:cubicBezTo>
                    <a:pt x="4468508" y="550315"/>
                    <a:pt x="4468793" y="548124"/>
                    <a:pt x="4468074" y="546161"/>
                  </a:cubicBezTo>
                  <a:lnTo>
                    <a:pt x="4271176" y="8603"/>
                  </a:lnTo>
                  <a:cubicBezTo>
                    <a:pt x="4269284" y="3436"/>
                    <a:pt x="4264366" y="0"/>
                    <a:pt x="4258863" y="0"/>
                  </a:cubicBezTo>
                  <a:close/>
                </a:path>
              </a:pathLst>
            </a:custGeom>
            <a:gradFill rotWithShape="true">
              <a:gsLst>
                <a:gs pos="0">
                  <a:srgbClr val="FFE42F">
                    <a:alpha val="100000"/>
                  </a:srgbClr>
                </a:gs>
                <a:gs pos="100000">
                  <a:srgbClr val="FFB613">
                    <a:alpha val="100000"/>
                  </a:srgbClr>
                </a:gs>
              </a:gsLst>
              <a:path path="circle">
                <a:fillToRect l="50000" r="50000" t="50000" b="50000"/>
              </a:path>
            </a:gradFill>
          </p:spPr>
        </p:sp>
        <p:sp>
          <p:nvSpPr>
            <p:cNvPr name="TextBox 7" id="7"/>
            <p:cNvSpPr txBox="true"/>
            <p:nvPr/>
          </p:nvSpPr>
          <p:spPr>
            <a:xfrm>
              <a:off x="101600" y="-57150"/>
              <a:ext cx="4270457" cy="61191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373216" y="-25670"/>
            <a:ext cx="1538485" cy="906579"/>
            <a:chOff x="0" y="0"/>
            <a:chExt cx="1034505" cy="609600"/>
          </a:xfrm>
        </p:grpSpPr>
        <p:sp>
          <p:nvSpPr>
            <p:cNvPr name="Freeform 9" id="9"/>
            <p:cNvSpPr/>
            <p:nvPr/>
          </p:nvSpPr>
          <p:spPr>
            <a:xfrm flipH="false" flipV="false" rot="0">
              <a:off x="14672" y="0"/>
              <a:ext cx="1005162" cy="609600"/>
            </a:xfrm>
            <a:custGeom>
              <a:avLst/>
              <a:gdLst/>
              <a:ahLst/>
              <a:cxnLst/>
              <a:rect r="r" b="b" t="t" l="l"/>
              <a:pathLst>
                <a:path h="609600" w="1005162">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true">
              <a:gsLst>
                <a:gs pos="0">
                  <a:srgbClr val="3183ED">
                    <a:alpha val="100000"/>
                  </a:srgbClr>
                </a:gs>
                <a:gs pos="100000">
                  <a:srgbClr val="56CCF2">
                    <a:alpha val="100000"/>
                  </a:srgbClr>
                </a:gs>
              </a:gsLst>
              <a:lin ang="5400000"/>
            </a:gradFill>
          </p:spPr>
        </p:sp>
        <p:sp>
          <p:nvSpPr>
            <p:cNvPr name="TextBox 10" id="10"/>
            <p:cNvSpPr txBox="true"/>
            <p:nvPr/>
          </p:nvSpPr>
          <p:spPr>
            <a:xfrm>
              <a:off x="101600" y="-57150"/>
              <a:ext cx="831305" cy="6667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738049" y="73951"/>
            <a:ext cx="581303" cy="707337"/>
          </a:xfrm>
          <a:custGeom>
            <a:avLst/>
            <a:gdLst/>
            <a:ahLst/>
            <a:cxnLst/>
            <a:rect r="r" b="b" t="t" l="l"/>
            <a:pathLst>
              <a:path h="707337" w="581303">
                <a:moveTo>
                  <a:pt x="0" y="0"/>
                </a:moveTo>
                <a:lnTo>
                  <a:pt x="581302" y="0"/>
                </a:lnTo>
                <a:lnTo>
                  <a:pt x="581302" y="707337"/>
                </a:lnTo>
                <a:lnTo>
                  <a:pt x="0" y="7073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0959448" y="-40142"/>
            <a:ext cx="5024185" cy="4565728"/>
          </a:xfrm>
          <a:custGeom>
            <a:avLst/>
            <a:gdLst/>
            <a:ahLst/>
            <a:cxnLst/>
            <a:rect r="r" b="b" t="t" l="l"/>
            <a:pathLst>
              <a:path h="4565728" w="5024185">
                <a:moveTo>
                  <a:pt x="0" y="0"/>
                </a:moveTo>
                <a:lnTo>
                  <a:pt x="5024185" y="0"/>
                </a:lnTo>
                <a:lnTo>
                  <a:pt x="5024185" y="4565728"/>
                </a:lnTo>
                <a:lnTo>
                  <a:pt x="0" y="4565728"/>
                </a:lnTo>
                <a:lnTo>
                  <a:pt x="0" y="0"/>
                </a:lnTo>
                <a:close/>
              </a:path>
            </a:pathLst>
          </a:custGeom>
          <a:blipFill>
            <a:blip r:embed="rId4">
              <a:alphaModFix amt="42000"/>
            </a:blip>
            <a:stretch>
              <a:fillRect l="0" t="0" r="0" b="0"/>
            </a:stretch>
          </a:blipFill>
        </p:spPr>
      </p:sp>
      <p:grpSp>
        <p:nvGrpSpPr>
          <p:cNvPr name="Group 13" id="13"/>
          <p:cNvGrpSpPr/>
          <p:nvPr/>
        </p:nvGrpSpPr>
        <p:grpSpPr>
          <a:xfrm rot="0">
            <a:off x="12519393" y="73951"/>
            <a:ext cx="4398848" cy="4214093"/>
            <a:chOff x="0" y="0"/>
            <a:chExt cx="797208" cy="763725"/>
          </a:xfrm>
        </p:grpSpPr>
        <p:sp>
          <p:nvSpPr>
            <p:cNvPr name="Freeform 14" id="14"/>
            <p:cNvSpPr/>
            <p:nvPr/>
          </p:nvSpPr>
          <p:spPr>
            <a:xfrm flipH="false" flipV="false" rot="0">
              <a:off x="0" y="4852"/>
              <a:ext cx="797208" cy="754020"/>
            </a:xfrm>
            <a:custGeom>
              <a:avLst/>
              <a:gdLst/>
              <a:ahLst/>
              <a:cxnLst/>
              <a:rect r="r" b="b" t="t" l="l"/>
              <a:pathLst>
                <a:path h="754020" w="797208">
                  <a:moveTo>
                    <a:pt x="424206" y="8200"/>
                  </a:moveTo>
                  <a:lnTo>
                    <a:pt x="771605" y="185296"/>
                  </a:lnTo>
                  <a:cubicBezTo>
                    <a:pt x="787317" y="193306"/>
                    <a:pt x="797208" y="209450"/>
                    <a:pt x="797208" y="227085"/>
                  </a:cubicBezTo>
                  <a:lnTo>
                    <a:pt x="797208" y="526935"/>
                  </a:lnTo>
                  <a:cubicBezTo>
                    <a:pt x="797208" y="544570"/>
                    <a:pt x="787317" y="560715"/>
                    <a:pt x="771605" y="568724"/>
                  </a:cubicBezTo>
                  <a:lnTo>
                    <a:pt x="424206" y="745821"/>
                  </a:lnTo>
                  <a:cubicBezTo>
                    <a:pt x="408123" y="754020"/>
                    <a:pt x="389085" y="754020"/>
                    <a:pt x="373001" y="745821"/>
                  </a:cubicBezTo>
                  <a:lnTo>
                    <a:pt x="25603" y="568724"/>
                  </a:lnTo>
                  <a:cubicBezTo>
                    <a:pt x="9891" y="560715"/>
                    <a:pt x="0" y="544570"/>
                    <a:pt x="0" y="526935"/>
                  </a:cubicBezTo>
                  <a:lnTo>
                    <a:pt x="0" y="227085"/>
                  </a:lnTo>
                  <a:cubicBezTo>
                    <a:pt x="0" y="209450"/>
                    <a:pt x="9891" y="193306"/>
                    <a:pt x="25603" y="185296"/>
                  </a:cubicBezTo>
                  <a:lnTo>
                    <a:pt x="373001" y="8200"/>
                  </a:lnTo>
                  <a:cubicBezTo>
                    <a:pt x="389085" y="0"/>
                    <a:pt x="408123" y="0"/>
                    <a:pt x="424206" y="8200"/>
                  </a:cubicBezTo>
                  <a:close/>
                </a:path>
              </a:pathLst>
            </a:custGeom>
            <a:gradFill rotWithShape="true">
              <a:gsLst>
                <a:gs pos="0">
                  <a:srgbClr val="FFB613">
                    <a:alpha val="100000"/>
                  </a:srgbClr>
                </a:gs>
                <a:gs pos="100000">
                  <a:srgbClr val="FFE42F">
                    <a:alpha val="100000"/>
                  </a:srgbClr>
                </a:gs>
              </a:gsLst>
              <a:lin ang="5400000"/>
            </a:gradFill>
            <a:ln w="12700">
              <a:solidFill>
                <a:srgbClr val="000000"/>
              </a:solidFill>
            </a:ln>
          </p:spPr>
        </p:sp>
      </p:grpSp>
      <p:grpSp>
        <p:nvGrpSpPr>
          <p:cNvPr name="Group 15" id="15"/>
          <p:cNvGrpSpPr/>
          <p:nvPr/>
        </p:nvGrpSpPr>
        <p:grpSpPr>
          <a:xfrm rot="0">
            <a:off x="653725" y="5641562"/>
            <a:ext cx="4550960" cy="4529218"/>
            <a:chOff x="0" y="0"/>
            <a:chExt cx="824775" cy="820835"/>
          </a:xfrm>
        </p:grpSpPr>
        <p:sp>
          <p:nvSpPr>
            <p:cNvPr name="Freeform 16" id="16"/>
            <p:cNvSpPr/>
            <p:nvPr/>
          </p:nvSpPr>
          <p:spPr>
            <a:xfrm flipH="false" flipV="false" rot="0">
              <a:off x="0" y="4537"/>
              <a:ext cx="824775" cy="811762"/>
            </a:xfrm>
            <a:custGeom>
              <a:avLst/>
              <a:gdLst/>
              <a:ahLst/>
              <a:cxnLst/>
              <a:rect r="r" b="b" t="t" l="l"/>
              <a:pathLst>
                <a:path h="811762" w="824775">
                  <a:moveTo>
                    <a:pt x="437304" y="7740"/>
                  </a:moveTo>
                  <a:lnTo>
                    <a:pt x="799859" y="186386"/>
                  </a:lnTo>
                  <a:cubicBezTo>
                    <a:pt x="815115" y="193903"/>
                    <a:pt x="824775" y="209433"/>
                    <a:pt x="824775" y="226440"/>
                  </a:cubicBezTo>
                  <a:lnTo>
                    <a:pt x="824775" y="585321"/>
                  </a:lnTo>
                  <a:cubicBezTo>
                    <a:pt x="824775" y="602328"/>
                    <a:pt x="815115" y="617858"/>
                    <a:pt x="799859" y="625375"/>
                  </a:cubicBezTo>
                  <a:lnTo>
                    <a:pt x="437304" y="804021"/>
                  </a:lnTo>
                  <a:cubicBezTo>
                    <a:pt x="421595" y="811761"/>
                    <a:pt x="403181" y="811761"/>
                    <a:pt x="387471" y="804021"/>
                  </a:cubicBezTo>
                  <a:lnTo>
                    <a:pt x="24916" y="625375"/>
                  </a:lnTo>
                  <a:cubicBezTo>
                    <a:pt x="9661" y="617858"/>
                    <a:pt x="0" y="602328"/>
                    <a:pt x="0" y="585321"/>
                  </a:cubicBezTo>
                  <a:lnTo>
                    <a:pt x="0" y="226440"/>
                  </a:lnTo>
                  <a:cubicBezTo>
                    <a:pt x="0" y="209433"/>
                    <a:pt x="9661" y="193903"/>
                    <a:pt x="24916" y="186386"/>
                  </a:cubicBezTo>
                  <a:lnTo>
                    <a:pt x="387471" y="7740"/>
                  </a:lnTo>
                  <a:cubicBezTo>
                    <a:pt x="403181" y="0"/>
                    <a:pt x="421595" y="0"/>
                    <a:pt x="437304" y="7740"/>
                  </a:cubicBezTo>
                  <a:close/>
                </a:path>
              </a:pathLst>
            </a:custGeom>
            <a:gradFill rotWithShape="true">
              <a:gsLst>
                <a:gs pos="0">
                  <a:srgbClr val="FFB613">
                    <a:alpha val="100000"/>
                  </a:srgbClr>
                </a:gs>
                <a:gs pos="100000">
                  <a:srgbClr val="FFE42F">
                    <a:alpha val="100000"/>
                  </a:srgbClr>
                </a:gs>
              </a:gsLst>
              <a:lin ang="5400000"/>
            </a:gradFill>
            <a:ln w="12700">
              <a:solidFill>
                <a:srgbClr val="000000"/>
              </a:solidFill>
            </a:ln>
          </p:spPr>
        </p:sp>
      </p:grpSp>
      <p:sp>
        <p:nvSpPr>
          <p:cNvPr name="Freeform 17" id="17"/>
          <p:cNvSpPr/>
          <p:nvPr/>
        </p:nvSpPr>
        <p:spPr>
          <a:xfrm flipH="false" flipV="false" rot="0">
            <a:off x="5316051" y="4954840"/>
            <a:ext cx="12986687" cy="5332160"/>
          </a:xfrm>
          <a:custGeom>
            <a:avLst/>
            <a:gdLst/>
            <a:ahLst/>
            <a:cxnLst/>
            <a:rect r="r" b="b" t="t" l="l"/>
            <a:pathLst>
              <a:path h="5332160" w="12986687">
                <a:moveTo>
                  <a:pt x="0" y="0"/>
                </a:moveTo>
                <a:lnTo>
                  <a:pt x="12986687" y="0"/>
                </a:lnTo>
                <a:lnTo>
                  <a:pt x="12986687" y="5332160"/>
                </a:lnTo>
                <a:lnTo>
                  <a:pt x="0" y="5332160"/>
                </a:lnTo>
                <a:lnTo>
                  <a:pt x="0" y="0"/>
                </a:lnTo>
                <a:close/>
              </a:path>
            </a:pathLst>
          </a:custGeom>
          <a:blipFill>
            <a:blip r:embed="rId5"/>
            <a:stretch>
              <a:fillRect l="0" t="-3927" r="0" b="-389"/>
            </a:stretch>
          </a:blipFill>
        </p:spPr>
      </p:sp>
      <p:sp>
        <p:nvSpPr>
          <p:cNvPr name="Freeform 18" id="18"/>
          <p:cNvSpPr/>
          <p:nvPr/>
        </p:nvSpPr>
        <p:spPr>
          <a:xfrm flipH="false" flipV="false" rot="0">
            <a:off x="236004" y="1028700"/>
            <a:ext cx="11291957" cy="3857927"/>
          </a:xfrm>
          <a:custGeom>
            <a:avLst/>
            <a:gdLst/>
            <a:ahLst/>
            <a:cxnLst/>
            <a:rect r="r" b="b" t="t" l="l"/>
            <a:pathLst>
              <a:path h="3857927" w="11291957">
                <a:moveTo>
                  <a:pt x="0" y="0"/>
                </a:moveTo>
                <a:lnTo>
                  <a:pt x="11291957" y="0"/>
                </a:lnTo>
                <a:lnTo>
                  <a:pt x="11291957" y="3857927"/>
                </a:lnTo>
                <a:lnTo>
                  <a:pt x="0" y="3857927"/>
                </a:lnTo>
                <a:lnTo>
                  <a:pt x="0" y="0"/>
                </a:lnTo>
                <a:close/>
              </a:path>
            </a:pathLst>
          </a:custGeom>
          <a:blipFill>
            <a:blip r:embed="rId6"/>
            <a:stretch>
              <a:fillRect l="-184" t="-32" r="0" b="-32"/>
            </a:stretch>
          </a:blipFill>
        </p:spPr>
      </p:sp>
      <p:sp>
        <p:nvSpPr>
          <p:cNvPr name="TextBox 19" id="19"/>
          <p:cNvSpPr txBox="true"/>
          <p:nvPr/>
        </p:nvSpPr>
        <p:spPr>
          <a:xfrm rot="0">
            <a:off x="1911702" y="187170"/>
            <a:ext cx="4388118" cy="519000"/>
          </a:xfrm>
          <a:prstGeom prst="rect">
            <a:avLst/>
          </a:prstGeom>
        </p:spPr>
        <p:txBody>
          <a:bodyPr anchor="t" rtlCol="false" tIns="0" lIns="0" bIns="0" rIns="0">
            <a:spAutoFit/>
          </a:bodyPr>
          <a:lstStyle/>
          <a:p>
            <a:pPr algn="l" marL="0" indent="0" lvl="0">
              <a:lnSpc>
                <a:spcPts val="3949"/>
              </a:lnSpc>
            </a:pPr>
            <a:r>
              <a:rPr lang="en-US" b="true" sz="3656" spc="-91">
                <a:solidFill>
                  <a:srgbClr val="112D4E"/>
                </a:solidFill>
                <a:latin typeface="Barlow Bold"/>
                <a:ea typeface="Barlow Bold"/>
                <a:cs typeface="Barlow Bold"/>
                <a:sym typeface="Barlow Bold"/>
              </a:rPr>
              <a:t>Lucrare de laborator</a:t>
            </a:r>
          </a:p>
        </p:txBody>
      </p:sp>
      <p:sp>
        <p:nvSpPr>
          <p:cNvPr name="TextBox 20" id="20"/>
          <p:cNvSpPr txBox="true"/>
          <p:nvPr/>
        </p:nvSpPr>
        <p:spPr>
          <a:xfrm rot="0">
            <a:off x="11809395" y="4373769"/>
            <a:ext cx="8334116" cy="512858"/>
          </a:xfrm>
          <a:prstGeom prst="rect">
            <a:avLst/>
          </a:prstGeom>
        </p:spPr>
        <p:txBody>
          <a:bodyPr anchor="t" rtlCol="false" tIns="0" lIns="0" bIns="0" rIns="0">
            <a:spAutoFit/>
          </a:bodyPr>
          <a:lstStyle/>
          <a:p>
            <a:pPr algn="l" marL="0" indent="0" lvl="0">
              <a:lnSpc>
                <a:spcPts val="3944"/>
              </a:lnSpc>
            </a:pPr>
            <a:r>
              <a:rPr lang="en-US" b="true" sz="3652" spc="-91">
                <a:solidFill>
                  <a:srgbClr val="112D4E"/>
                </a:solidFill>
                <a:latin typeface="Barlow Bold"/>
                <a:ea typeface="Barlow Bold"/>
                <a:cs typeface="Barlow Bold"/>
                <a:sym typeface="Barlow Bold"/>
              </a:rPr>
              <a:t>Rezultate ale învățării vizate:</a:t>
            </a:r>
          </a:p>
        </p:txBody>
      </p:sp>
      <p:sp>
        <p:nvSpPr>
          <p:cNvPr name="TextBox 21" id="21"/>
          <p:cNvSpPr txBox="true"/>
          <p:nvPr/>
        </p:nvSpPr>
        <p:spPr>
          <a:xfrm rot="0">
            <a:off x="12185365" y="1102286"/>
            <a:ext cx="5066902" cy="2008506"/>
          </a:xfrm>
          <a:prstGeom prst="rect">
            <a:avLst/>
          </a:prstGeom>
        </p:spPr>
        <p:txBody>
          <a:bodyPr anchor="t" rtlCol="false" tIns="0" lIns="0" bIns="0" rIns="0">
            <a:spAutoFit/>
          </a:bodyPr>
          <a:lstStyle/>
          <a:p>
            <a:pPr algn="ctr">
              <a:lnSpc>
                <a:spcPts val="5319"/>
              </a:lnSpc>
              <a:spcBef>
                <a:spcPct val="0"/>
              </a:spcBef>
            </a:pPr>
            <a:r>
              <a:rPr lang="en-US" b="true" sz="3799">
                <a:solidFill>
                  <a:srgbClr val="FCFEFF"/>
                </a:solidFill>
                <a:latin typeface="Canva Sans 2 Bold"/>
                <a:ea typeface="Canva Sans 2 Bold"/>
                <a:cs typeface="Canva Sans 2 Bold"/>
                <a:sym typeface="Canva Sans 2 Bold"/>
              </a:rPr>
              <a:t>M5: Promovarea producției gastronomice</a:t>
            </a:r>
          </a:p>
        </p:txBody>
      </p:sp>
      <p:sp>
        <p:nvSpPr>
          <p:cNvPr name="TextBox 22" id="22"/>
          <p:cNvSpPr txBox="true"/>
          <p:nvPr/>
        </p:nvSpPr>
        <p:spPr>
          <a:xfrm rot="0">
            <a:off x="236004" y="6717162"/>
            <a:ext cx="5386402" cy="2263719"/>
          </a:xfrm>
          <a:prstGeom prst="rect">
            <a:avLst/>
          </a:prstGeom>
        </p:spPr>
        <p:txBody>
          <a:bodyPr anchor="t" rtlCol="false" tIns="0" lIns="0" bIns="0" rIns="0">
            <a:spAutoFit/>
          </a:bodyPr>
          <a:lstStyle/>
          <a:p>
            <a:pPr algn="ctr">
              <a:lnSpc>
                <a:spcPts val="5953"/>
              </a:lnSpc>
            </a:pPr>
            <a:r>
              <a:rPr lang="en-US" sz="4252">
                <a:solidFill>
                  <a:srgbClr val="FCFEFF"/>
                </a:solidFill>
                <a:latin typeface="Canva Sans 2"/>
                <a:ea typeface="Canva Sans 2"/>
                <a:cs typeface="Canva Sans 2"/>
                <a:sym typeface="Canva Sans 2"/>
              </a:rPr>
              <a:t>Exemplul 4 -</a:t>
            </a:r>
          </a:p>
          <a:p>
            <a:pPr algn="ctr">
              <a:lnSpc>
                <a:spcPts val="5953"/>
              </a:lnSpc>
              <a:spcBef>
                <a:spcPct val="0"/>
              </a:spcBef>
            </a:pPr>
            <a:r>
              <a:rPr lang="en-US" sz="4252">
                <a:solidFill>
                  <a:srgbClr val="112D4E"/>
                </a:solidFill>
                <a:latin typeface="Canva Sans 2"/>
                <a:ea typeface="Canva Sans 2"/>
                <a:cs typeface="Canva Sans 2"/>
                <a:sym typeface="Canva Sans 2"/>
              </a:rPr>
              <a:t>Repere metodologice</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0898569" y="-3065290"/>
            <a:ext cx="5024185" cy="4565728"/>
          </a:xfrm>
          <a:custGeom>
            <a:avLst/>
            <a:gdLst/>
            <a:ahLst/>
            <a:cxnLst/>
            <a:rect r="r" b="b" t="t" l="l"/>
            <a:pathLst>
              <a:path h="4565728" w="5024185">
                <a:moveTo>
                  <a:pt x="0" y="0"/>
                </a:moveTo>
                <a:lnTo>
                  <a:pt x="5024185" y="0"/>
                </a:lnTo>
                <a:lnTo>
                  <a:pt x="5024185" y="4565729"/>
                </a:lnTo>
                <a:lnTo>
                  <a:pt x="0" y="4565729"/>
                </a:lnTo>
                <a:lnTo>
                  <a:pt x="0" y="0"/>
                </a:lnTo>
                <a:close/>
              </a:path>
            </a:pathLst>
          </a:custGeom>
          <a:blipFill>
            <a:blip r:embed="rId2">
              <a:alphaModFix amt="42000"/>
            </a:blip>
            <a:stretch>
              <a:fillRect l="0" t="0" r="0" b="0"/>
            </a:stretch>
          </a:blipFill>
        </p:spPr>
      </p:sp>
      <p:sp>
        <p:nvSpPr>
          <p:cNvPr name="TextBox 3" id="3"/>
          <p:cNvSpPr txBox="true"/>
          <p:nvPr/>
        </p:nvSpPr>
        <p:spPr>
          <a:xfrm rot="0">
            <a:off x="283002" y="1477255"/>
            <a:ext cx="13398996" cy="9067693"/>
          </a:xfrm>
          <a:prstGeom prst="rect">
            <a:avLst/>
          </a:prstGeom>
        </p:spPr>
        <p:txBody>
          <a:bodyPr anchor="t" rtlCol="false" tIns="0" lIns="0" bIns="0" rIns="0">
            <a:spAutoFit/>
          </a:bodyPr>
          <a:lstStyle/>
          <a:p>
            <a:pPr algn="l">
              <a:lnSpc>
                <a:spcPts val="2105"/>
              </a:lnSpc>
            </a:pPr>
            <a:r>
              <a:rPr lang="en-US" sz="1504" b="true">
                <a:solidFill>
                  <a:srgbClr val="000000"/>
                </a:solidFill>
                <a:latin typeface="Canva Sans 2 Bold"/>
                <a:ea typeface="Canva Sans 2 Bold"/>
                <a:cs typeface="Canva Sans 2 Bold"/>
                <a:sym typeface="Canva Sans 2 Bold"/>
              </a:rPr>
              <a:t>UNITATEA ȘCOLARĂ: Colegiul Economic ”Dimitrie Cantemir”</a:t>
            </a:r>
          </a:p>
          <a:p>
            <a:pPr algn="l">
              <a:lnSpc>
                <a:spcPts val="2105"/>
              </a:lnSpc>
            </a:pPr>
            <a:r>
              <a:rPr lang="en-US" sz="1504" b="true">
                <a:solidFill>
                  <a:srgbClr val="000000"/>
                </a:solidFill>
                <a:latin typeface="Canva Sans 2 Bold"/>
                <a:ea typeface="Canva Sans 2 Bold"/>
                <a:cs typeface="Canva Sans 2 Bold"/>
                <a:sym typeface="Canva Sans 2 Bold"/>
              </a:rPr>
              <a:t>MODULUL 5 – PROMOVAREA PRODUCȚIEI GASTRONOMICE</a:t>
            </a:r>
          </a:p>
          <a:p>
            <a:pPr algn="l">
              <a:lnSpc>
                <a:spcPts val="2105"/>
              </a:lnSpc>
            </a:pPr>
            <a:r>
              <a:rPr lang="en-US" sz="1504" b="true">
                <a:solidFill>
                  <a:srgbClr val="000000"/>
                </a:solidFill>
                <a:latin typeface="Canva Sans 2 Bold"/>
                <a:ea typeface="Canva Sans 2 Bold"/>
                <a:cs typeface="Canva Sans 2 Bold"/>
                <a:sym typeface="Canva Sans 2 Bold"/>
              </a:rPr>
              <a:t>CLASA</a:t>
            </a:r>
            <a:r>
              <a:rPr lang="en-US" sz="1504">
                <a:solidFill>
                  <a:srgbClr val="000000"/>
                </a:solidFill>
                <a:latin typeface="Canva Sans 2"/>
                <a:ea typeface="Canva Sans 2"/>
                <a:cs typeface="Canva Sans 2"/>
                <a:sym typeface="Canva Sans 2"/>
              </a:rPr>
              <a:t>: a XII-a </a:t>
            </a:r>
          </a:p>
          <a:p>
            <a:pPr algn="l">
              <a:lnSpc>
                <a:spcPts val="2105"/>
              </a:lnSpc>
            </a:pPr>
            <a:r>
              <a:rPr lang="en-US" sz="1504" b="true">
                <a:solidFill>
                  <a:srgbClr val="000000"/>
                </a:solidFill>
                <a:latin typeface="Canva Sans 2 Bold"/>
                <a:ea typeface="Canva Sans 2 Bold"/>
                <a:cs typeface="Canva Sans 2 Bold"/>
                <a:sym typeface="Canva Sans 2 Bold"/>
              </a:rPr>
              <a:t>PROFESOR</a:t>
            </a:r>
            <a:r>
              <a:rPr lang="en-US" sz="1504">
                <a:solidFill>
                  <a:srgbClr val="000000"/>
                </a:solidFill>
                <a:latin typeface="Canva Sans 2"/>
                <a:ea typeface="Canva Sans 2"/>
                <a:cs typeface="Canva Sans 2"/>
                <a:sym typeface="Canva Sans 2"/>
              </a:rPr>
              <a:t>: Cîrlan Mihaela</a:t>
            </a:r>
          </a:p>
          <a:p>
            <a:pPr algn="l">
              <a:lnSpc>
                <a:spcPts val="2105"/>
              </a:lnSpc>
            </a:pPr>
            <a:r>
              <a:rPr lang="en-US" sz="1504" b="true">
                <a:solidFill>
                  <a:srgbClr val="000000"/>
                </a:solidFill>
                <a:latin typeface="Canva Sans 2 Bold"/>
                <a:ea typeface="Canva Sans 2 Bold"/>
                <a:cs typeface="Canva Sans 2 Bold"/>
                <a:sym typeface="Canva Sans 2 Bold"/>
              </a:rPr>
              <a:t>UNITATEA DE ÎNVĂȚARE:</a:t>
            </a:r>
            <a:r>
              <a:rPr lang="en-US" sz="1504">
                <a:solidFill>
                  <a:srgbClr val="000000"/>
                </a:solidFill>
                <a:latin typeface="Canva Sans 2"/>
                <a:ea typeface="Canva Sans 2"/>
                <a:cs typeface="Canva Sans 2"/>
                <a:sym typeface="Canva Sans 2"/>
              </a:rPr>
              <a:t> Politici de marketing pentru promovarea produselor de patiserie-cofetărie</a:t>
            </a:r>
          </a:p>
          <a:p>
            <a:pPr algn="l">
              <a:lnSpc>
                <a:spcPts val="2105"/>
              </a:lnSpc>
            </a:pPr>
            <a:r>
              <a:rPr lang="en-US" sz="1504" b="true">
                <a:solidFill>
                  <a:srgbClr val="000000"/>
                </a:solidFill>
                <a:latin typeface="Canva Sans 2 Bold"/>
                <a:ea typeface="Canva Sans 2 Bold"/>
                <a:cs typeface="Canva Sans 2 Bold"/>
                <a:sym typeface="Canva Sans 2 Bold"/>
              </a:rPr>
              <a:t>TITLUL LECȚIEI: Metode de promovare a ofertei de produse culinare și de patiserie – cofetărie: Listele de meniu</a:t>
            </a:r>
          </a:p>
          <a:p>
            <a:pPr algn="l">
              <a:lnSpc>
                <a:spcPts val="2105"/>
              </a:lnSpc>
            </a:pPr>
            <a:r>
              <a:rPr lang="en-US" sz="1504" b="true">
                <a:solidFill>
                  <a:srgbClr val="000000"/>
                </a:solidFill>
                <a:latin typeface="Canva Sans 2 Bold"/>
                <a:ea typeface="Canva Sans 2 Bold"/>
                <a:cs typeface="Canva Sans 2 Bold"/>
                <a:sym typeface="Canva Sans 2 Bold"/>
              </a:rPr>
              <a:t>TIPUL LECȚIEI: Lecție de formare de priceperi și deprinderi</a:t>
            </a:r>
          </a:p>
          <a:p>
            <a:pPr algn="l">
              <a:lnSpc>
                <a:spcPts val="2105"/>
              </a:lnSpc>
            </a:pPr>
            <a:r>
              <a:rPr lang="en-US" sz="1504" b="true">
                <a:solidFill>
                  <a:srgbClr val="000000"/>
                </a:solidFill>
                <a:latin typeface="Canva Sans 2 Bold"/>
                <a:ea typeface="Canva Sans 2 Bold"/>
                <a:cs typeface="Canva Sans 2 Bold"/>
                <a:sym typeface="Canva Sans 2 Bold"/>
              </a:rPr>
              <a:t>DATA:</a:t>
            </a:r>
          </a:p>
          <a:p>
            <a:pPr algn="l">
              <a:lnSpc>
                <a:spcPts val="2105"/>
              </a:lnSpc>
            </a:pPr>
            <a:r>
              <a:rPr lang="en-US" sz="1504" b="true">
                <a:solidFill>
                  <a:srgbClr val="000000"/>
                </a:solidFill>
                <a:latin typeface="Canva Sans 2 Bold"/>
                <a:ea typeface="Canva Sans 2 Bold"/>
                <a:cs typeface="Canva Sans 2 Bold"/>
                <a:sym typeface="Canva Sans 2 Bold"/>
              </a:rPr>
              <a:t>TIMP NECESAR: 50 min.</a:t>
            </a:r>
          </a:p>
          <a:p>
            <a:pPr algn="l">
              <a:lnSpc>
                <a:spcPts val="2105"/>
              </a:lnSpc>
            </a:pPr>
            <a:r>
              <a:rPr lang="en-US" sz="1504" b="true">
                <a:solidFill>
                  <a:srgbClr val="000000"/>
                </a:solidFill>
                <a:latin typeface="Canva Sans 2 Bold"/>
                <a:ea typeface="Canva Sans 2 Bold"/>
                <a:cs typeface="Canva Sans 2 Bold"/>
                <a:sym typeface="Canva Sans 2 Bold"/>
              </a:rPr>
              <a:t>LOCUL DE DESFĂȘURARE: firma de exercițiu</a:t>
            </a:r>
          </a:p>
          <a:p>
            <a:pPr algn="l">
              <a:lnSpc>
                <a:spcPts val="2105"/>
              </a:lnSpc>
            </a:pPr>
          </a:p>
          <a:p>
            <a:pPr algn="l">
              <a:lnSpc>
                <a:spcPts val="1985"/>
              </a:lnSpc>
            </a:pPr>
            <a:r>
              <a:rPr lang="en-US" sz="1504" b="true">
                <a:solidFill>
                  <a:srgbClr val="000000"/>
                </a:solidFill>
                <a:latin typeface="Canva Sans 2 Bold"/>
                <a:ea typeface="Canva Sans 2 Bold"/>
                <a:cs typeface="Canva Sans 2 Bold"/>
                <a:sym typeface="Canva Sans 2 Bold"/>
              </a:rPr>
              <a:t>UNITATEA REZULTATULUI ÎNVĂȚĂRII: URÎ 17 – Promovarea producției gastronomice</a:t>
            </a:r>
          </a:p>
          <a:p>
            <a:pPr algn="l">
              <a:lnSpc>
                <a:spcPts val="2105"/>
              </a:lnSpc>
            </a:pPr>
            <a:r>
              <a:rPr lang="en-US" sz="1504" b="true">
                <a:solidFill>
                  <a:srgbClr val="000000"/>
                </a:solidFill>
                <a:latin typeface="Canva Sans 2 Bold"/>
                <a:ea typeface="Canva Sans 2 Bold"/>
                <a:cs typeface="Canva Sans 2 Bold"/>
                <a:sym typeface="Canva Sans 2 Bold"/>
              </a:rPr>
              <a:t>REZULTATE ALE ÎNVĂȚĂRII:</a:t>
            </a:r>
          </a:p>
          <a:p>
            <a:pPr algn="l">
              <a:lnSpc>
                <a:spcPts val="2105"/>
              </a:lnSpc>
            </a:pPr>
            <a:r>
              <a:rPr lang="en-US" sz="1504" b="true">
                <a:solidFill>
                  <a:srgbClr val="000000"/>
                </a:solidFill>
                <a:latin typeface="Canva Sans 2 Bold"/>
                <a:ea typeface="Canva Sans 2 Bold"/>
                <a:cs typeface="Canva Sans 2 Bold"/>
                <a:sym typeface="Canva Sans 2 Bold"/>
              </a:rPr>
              <a:t>Cunoştinţe</a:t>
            </a:r>
            <a:r>
              <a:rPr lang="en-US" sz="1504">
                <a:solidFill>
                  <a:srgbClr val="000000"/>
                </a:solidFill>
                <a:latin typeface="Canva Sans 2"/>
                <a:ea typeface="Canva Sans 2"/>
                <a:cs typeface="Canva Sans 2"/>
                <a:sym typeface="Canva Sans 2"/>
              </a:rPr>
              <a:t>: 17.1.4. Prezentarea metodelor de promovare a ofertei de produse culinare și de cofetărie – patiserie;</a:t>
            </a:r>
          </a:p>
          <a:p>
            <a:pPr algn="l">
              <a:lnSpc>
                <a:spcPts val="2105"/>
              </a:lnSpc>
            </a:pPr>
            <a:r>
              <a:rPr lang="en-US" sz="1504" b="true">
                <a:solidFill>
                  <a:srgbClr val="000000"/>
                </a:solidFill>
                <a:latin typeface="Canva Sans 2 Bold"/>
                <a:ea typeface="Canva Sans 2 Bold"/>
                <a:cs typeface="Canva Sans 2 Bold"/>
                <a:sym typeface="Canva Sans 2 Bold"/>
              </a:rPr>
              <a:t>Abilități:</a:t>
            </a:r>
            <a:r>
              <a:rPr lang="en-US" sz="1504">
                <a:solidFill>
                  <a:srgbClr val="000000"/>
                </a:solidFill>
                <a:latin typeface="Canva Sans 2"/>
                <a:ea typeface="Canva Sans 2"/>
                <a:cs typeface="Canva Sans 2"/>
                <a:sym typeface="Canva Sans 2"/>
              </a:rPr>
              <a:t>       17.2.5. Participarea la realizarea materialelor de publicitate comercială a produselor culinare și de cofetărie – patiserie; </a:t>
            </a:r>
          </a:p>
          <a:p>
            <a:pPr algn="l">
              <a:lnSpc>
                <a:spcPts val="2105"/>
              </a:lnSpc>
            </a:pPr>
            <a:r>
              <a:rPr lang="en-US" sz="1504">
                <a:solidFill>
                  <a:srgbClr val="000000"/>
                </a:solidFill>
                <a:latin typeface="Canva Sans 2"/>
                <a:ea typeface="Canva Sans 2"/>
                <a:cs typeface="Canva Sans 2"/>
                <a:sym typeface="Canva Sans 2"/>
              </a:rPr>
              <a:t>                        17.2.6. Transmiterea de informații clare cu privire la oferta de produse culinare și de cofetărie – patiserie;</a:t>
            </a:r>
          </a:p>
          <a:p>
            <a:pPr algn="l">
              <a:lnSpc>
                <a:spcPts val="2105"/>
              </a:lnSpc>
            </a:pPr>
            <a:r>
              <a:rPr lang="en-US" sz="1504" b="true">
                <a:solidFill>
                  <a:srgbClr val="000000"/>
                </a:solidFill>
                <a:latin typeface="Canva Sans 2 Bold"/>
                <a:ea typeface="Canva Sans 2 Bold"/>
                <a:cs typeface="Canva Sans 2 Bold"/>
                <a:sym typeface="Canva Sans 2 Bold"/>
              </a:rPr>
              <a:t>Atitudini:      </a:t>
            </a:r>
            <a:r>
              <a:rPr lang="en-US" sz="1504">
                <a:solidFill>
                  <a:srgbClr val="000000"/>
                </a:solidFill>
                <a:latin typeface="Canva Sans 2"/>
                <a:ea typeface="Canva Sans 2"/>
                <a:cs typeface="Canva Sans 2"/>
                <a:sym typeface="Canva Sans 2"/>
              </a:rPr>
              <a:t>17.3.2. Asumarea responsabilității privind analizarea aplicării metodelor de promovare a ofertei de produse culinare, </a:t>
            </a:r>
          </a:p>
          <a:p>
            <a:pPr algn="l">
              <a:lnSpc>
                <a:spcPts val="2105"/>
              </a:lnSpc>
            </a:pPr>
            <a:r>
              <a:rPr lang="en-US" sz="1504">
                <a:solidFill>
                  <a:srgbClr val="000000"/>
                </a:solidFill>
                <a:latin typeface="Canva Sans 2"/>
                <a:ea typeface="Canva Sans 2"/>
                <a:cs typeface="Canva Sans 2"/>
                <a:sym typeface="Canva Sans 2"/>
              </a:rPr>
              <a:t>                                      împărtășindu-se în echipa de lucru informațiile vehiculate.</a:t>
            </a:r>
          </a:p>
          <a:p>
            <a:pPr algn="l">
              <a:lnSpc>
                <a:spcPts val="2105"/>
              </a:lnSpc>
            </a:pPr>
          </a:p>
          <a:p>
            <a:pPr algn="l">
              <a:lnSpc>
                <a:spcPts val="2105"/>
              </a:lnSpc>
            </a:pPr>
            <a:r>
              <a:rPr lang="en-US" sz="1504" b="true">
                <a:solidFill>
                  <a:srgbClr val="000000"/>
                </a:solidFill>
                <a:latin typeface="Canva Sans 2 Bold"/>
                <a:ea typeface="Canva Sans 2 Bold"/>
                <a:cs typeface="Canva Sans 2 Bold"/>
                <a:sym typeface="Canva Sans 2 Bold"/>
              </a:rPr>
              <a:t>OBIECTIVE OPERAȚIONALE:  </a:t>
            </a:r>
          </a:p>
          <a:p>
            <a:pPr algn="l">
              <a:lnSpc>
                <a:spcPts val="2105"/>
              </a:lnSpc>
            </a:pPr>
            <a:r>
              <a:rPr lang="en-US" sz="1504">
                <a:solidFill>
                  <a:srgbClr val="000000"/>
                </a:solidFill>
                <a:latin typeface="Canva Sans 2"/>
                <a:ea typeface="Canva Sans 2"/>
                <a:cs typeface="Canva Sans 2"/>
                <a:sym typeface="Canva Sans 2"/>
              </a:rPr>
              <a:t>         La sfârșitul lecției, elevii vor fi capabili:</a:t>
            </a:r>
          </a:p>
          <a:p>
            <a:pPr algn="l">
              <a:lnSpc>
                <a:spcPts val="2105"/>
              </a:lnSpc>
            </a:pPr>
            <a:r>
              <a:rPr lang="en-US" sz="1504">
                <a:solidFill>
                  <a:srgbClr val="000000"/>
                </a:solidFill>
                <a:latin typeface="Canva Sans 2"/>
                <a:ea typeface="Canva Sans 2"/>
                <a:cs typeface="Canva Sans 2"/>
                <a:sym typeface="Canva Sans 2"/>
              </a:rPr>
              <a:t>O1 - Să prezinte rolul listelor de meniu în promovarea ofertei de produse culinare;                                                      </a:t>
            </a:r>
          </a:p>
          <a:p>
            <a:pPr algn="l">
              <a:lnSpc>
                <a:spcPts val="2105"/>
              </a:lnSpc>
            </a:pPr>
            <a:r>
              <a:rPr lang="en-US" sz="1504">
                <a:solidFill>
                  <a:srgbClr val="000000"/>
                </a:solidFill>
                <a:latin typeface="Canva Sans 2"/>
                <a:ea typeface="Canva Sans 2"/>
                <a:cs typeface="Canva Sans 2"/>
                <a:sym typeface="Canva Sans 2"/>
              </a:rPr>
              <a:t>O2 - Să identifice cerințele care trebuie respectate în realizarea listelor de meniu;</a:t>
            </a:r>
          </a:p>
          <a:p>
            <a:pPr algn="l">
              <a:lnSpc>
                <a:spcPts val="2105"/>
              </a:lnSpc>
            </a:pPr>
            <a:r>
              <a:rPr lang="en-US" sz="1504">
                <a:solidFill>
                  <a:srgbClr val="000000"/>
                </a:solidFill>
                <a:latin typeface="Canva Sans 2"/>
                <a:ea typeface="Canva Sans 2"/>
                <a:cs typeface="Canva Sans 2"/>
                <a:sym typeface="Canva Sans 2"/>
              </a:rPr>
              <a:t>O3 - Să elaboreze un meniu care să îndeplinească cerințele generale și specifice, cu ajutorul unui șablon online;</a:t>
            </a:r>
          </a:p>
          <a:p>
            <a:pPr algn="l">
              <a:lnSpc>
                <a:spcPts val="2105"/>
              </a:lnSpc>
            </a:pPr>
            <a:r>
              <a:rPr lang="en-US" sz="1504">
                <a:solidFill>
                  <a:srgbClr val="000000"/>
                </a:solidFill>
                <a:latin typeface="Canva Sans 2"/>
                <a:ea typeface="Canva Sans 2"/>
                <a:cs typeface="Canva Sans 2"/>
                <a:sym typeface="Canva Sans 2"/>
              </a:rPr>
              <a:t>O4 – Să prezinte o listă de meniu pentru un restaurant clasic.</a:t>
            </a:r>
          </a:p>
          <a:p>
            <a:pPr algn="l">
              <a:lnSpc>
                <a:spcPts val="2105"/>
              </a:lnSpc>
            </a:pPr>
          </a:p>
          <a:p>
            <a:pPr algn="l">
              <a:lnSpc>
                <a:spcPts val="2105"/>
              </a:lnSpc>
            </a:pPr>
            <a:r>
              <a:rPr lang="en-US" sz="1504" b="true">
                <a:solidFill>
                  <a:srgbClr val="000000"/>
                </a:solidFill>
                <a:latin typeface="Canva Sans 2 Bold"/>
                <a:ea typeface="Canva Sans 2 Bold"/>
                <a:cs typeface="Canva Sans 2 Bold"/>
                <a:sym typeface="Canva Sans 2 Bold"/>
              </a:rPr>
              <a:t>METODE ȘI PROCEDEE</a:t>
            </a:r>
            <a:r>
              <a:rPr lang="en-US" sz="1504">
                <a:solidFill>
                  <a:srgbClr val="000000"/>
                </a:solidFill>
                <a:latin typeface="Canva Sans 2"/>
                <a:ea typeface="Canva Sans 2"/>
                <a:cs typeface="Canva Sans 2"/>
                <a:sym typeface="Canva Sans 2"/>
              </a:rPr>
              <a:t>: conversația, explicația, problematizarea, exercițiul.</a:t>
            </a:r>
          </a:p>
          <a:p>
            <a:pPr algn="l">
              <a:lnSpc>
                <a:spcPts val="2105"/>
              </a:lnSpc>
            </a:pPr>
            <a:r>
              <a:rPr lang="en-US" sz="1504" b="true">
                <a:solidFill>
                  <a:srgbClr val="000000"/>
                </a:solidFill>
                <a:latin typeface="Canva Sans 2 Bold"/>
                <a:ea typeface="Canva Sans 2 Bold"/>
                <a:cs typeface="Canva Sans 2 Bold"/>
                <a:sym typeface="Canva Sans 2 Bold"/>
              </a:rPr>
              <a:t>MIJLOACE DE ÎNVĂȚĂMÂNT</a:t>
            </a:r>
            <a:r>
              <a:rPr lang="en-US" sz="1504">
                <a:solidFill>
                  <a:srgbClr val="000000"/>
                </a:solidFill>
                <a:latin typeface="Canva Sans 2"/>
                <a:ea typeface="Canva Sans 2"/>
                <a:cs typeface="Canva Sans 2"/>
                <a:sym typeface="Canva Sans 2"/>
              </a:rPr>
              <a:t>: fișe de documentare, calculatoare cu conexiune la internet, tablă inteligentă</a:t>
            </a:r>
          </a:p>
          <a:p>
            <a:pPr algn="l">
              <a:lnSpc>
                <a:spcPts val="2105"/>
              </a:lnSpc>
            </a:pPr>
            <a:r>
              <a:rPr lang="en-US" sz="1504" b="true">
                <a:solidFill>
                  <a:srgbClr val="000000"/>
                </a:solidFill>
                <a:latin typeface="Canva Sans 2 Bold"/>
                <a:ea typeface="Canva Sans 2 Bold"/>
                <a:cs typeface="Canva Sans 2 Bold"/>
                <a:sym typeface="Canva Sans 2 Bold"/>
              </a:rPr>
              <a:t>FORME DE ORGANIZARE A ACTIVITĂȚII</a:t>
            </a:r>
            <a:r>
              <a:rPr lang="en-US" sz="1504">
                <a:solidFill>
                  <a:srgbClr val="000000"/>
                </a:solidFill>
                <a:latin typeface="Canva Sans 2"/>
                <a:ea typeface="Canva Sans 2"/>
                <a:cs typeface="Canva Sans 2"/>
                <a:sym typeface="Canva Sans 2"/>
              </a:rPr>
              <a:t>: frontală, pe grupe.</a:t>
            </a:r>
          </a:p>
          <a:p>
            <a:pPr algn="l">
              <a:lnSpc>
                <a:spcPts val="2105"/>
              </a:lnSpc>
            </a:pPr>
            <a:r>
              <a:rPr lang="en-US" sz="1504" b="true">
                <a:solidFill>
                  <a:srgbClr val="000000"/>
                </a:solidFill>
                <a:latin typeface="Canva Sans 2 Bold"/>
                <a:ea typeface="Canva Sans 2 Bold"/>
                <a:cs typeface="Canva Sans 2 Bold"/>
                <a:sym typeface="Canva Sans 2 Bold"/>
              </a:rPr>
              <a:t>FORME DE EVALUARE</a:t>
            </a:r>
            <a:r>
              <a:rPr lang="en-US" sz="1504">
                <a:solidFill>
                  <a:srgbClr val="000000"/>
                </a:solidFill>
                <a:latin typeface="Canva Sans 2"/>
                <a:ea typeface="Canva Sans 2"/>
                <a:cs typeface="Canva Sans 2"/>
                <a:sym typeface="Canva Sans 2"/>
              </a:rPr>
              <a:t>: evaluare formativă prin observare sistematică și apreciere verbală.</a:t>
            </a:r>
          </a:p>
          <a:p>
            <a:pPr algn="l">
              <a:lnSpc>
                <a:spcPts val="2105"/>
              </a:lnSpc>
            </a:pPr>
          </a:p>
          <a:p>
            <a:pPr algn="l">
              <a:lnSpc>
                <a:spcPts val="2105"/>
              </a:lnSpc>
            </a:pPr>
            <a:r>
              <a:rPr lang="en-US" sz="1504" b="true">
                <a:solidFill>
                  <a:srgbClr val="000000"/>
                </a:solidFill>
                <a:latin typeface="Canva Sans 2 Bold"/>
                <a:ea typeface="Canva Sans 2 Bold"/>
                <a:cs typeface="Canva Sans 2 Bold"/>
                <a:sym typeface="Canva Sans 2 Bold"/>
              </a:rPr>
              <a:t>BIBLIOGRAFIE :</a:t>
            </a:r>
            <a:r>
              <a:rPr lang="en-US" sz="1504">
                <a:solidFill>
                  <a:srgbClr val="000000"/>
                </a:solidFill>
                <a:latin typeface="Canva Sans 2"/>
                <a:ea typeface="Canva Sans 2"/>
                <a:cs typeface="Canva Sans 2"/>
                <a:sym typeface="Canva Sans 2"/>
              </a:rPr>
              <a:t> </a:t>
            </a:r>
          </a:p>
          <a:p>
            <a:pPr algn="l">
              <a:lnSpc>
                <a:spcPts val="2105"/>
              </a:lnSpc>
            </a:pPr>
            <a:r>
              <a:rPr lang="en-US" sz="1504">
                <a:solidFill>
                  <a:srgbClr val="000000"/>
                </a:solidFill>
                <a:latin typeface="Canva Sans 2"/>
                <a:ea typeface="Canva Sans 2"/>
                <a:cs typeface="Canva Sans 2"/>
                <a:sym typeface="Canva Sans 2"/>
              </a:rPr>
              <a:t>- Fișa de documentare: </a:t>
            </a:r>
            <a:r>
              <a:rPr lang="en-US" sz="1504" u="sng">
                <a:solidFill>
                  <a:srgbClr val="000000"/>
                </a:solidFill>
                <a:latin typeface="Canva Sans 2"/>
                <a:ea typeface="Canva Sans 2"/>
                <a:cs typeface="Canva Sans 2"/>
                <a:sym typeface="Canva Sans 2"/>
                <a:hlinkClick r:id="rId3" tooltip="https://file.ucdc.ro/cursuri/T_3_n35_Tehnologie_hoteliera.pdf.pdf"/>
              </a:rPr>
              <a:t>https://file.ucdc.ro/cursuri/T_3_n35_Tehnologie_hoteliera.pdf.pdf</a:t>
            </a:r>
          </a:p>
          <a:p>
            <a:pPr algn="l">
              <a:lnSpc>
                <a:spcPts val="2105"/>
              </a:lnSpc>
              <a:spcBef>
                <a:spcPct val="0"/>
              </a:spcBef>
            </a:pPr>
            <a:r>
              <a:rPr lang="en-US" sz="1504">
                <a:solidFill>
                  <a:srgbClr val="000000"/>
                </a:solidFill>
                <a:latin typeface="Canva Sans 2"/>
                <a:ea typeface="Canva Sans 2"/>
                <a:cs typeface="Canva Sans 2"/>
                <a:sym typeface="Canva Sans 2"/>
              </a:rPr>
              <a:t>- Șablon listă de meniu: https://depositphotos.com/ro/vector/vector-template-restaurant-menu-price-list-chef-hat-cutlery-curls-233981470.html</a:t>
            </a:r>
          </a:p>
        </p:txBody>
      </p:sp>
      <p:sp>
        <p:nvSpPr>
          <p:cNvPr name="Freeform 4" id="4"/>
          <p:cNvSpPr/>
          <p:nvPr/>
        </p:nvSpPr>
        <p:spPr>
          <a:xfrm flipH="false" flipV="false" rot="0">
            <a:off x="1028700" y="108773"/>
            <a:ext cx="10099097" cy="991441"/>
          </a:xfrm>
          <a:custGeom>
            <a:avLst/>
            <a:gdLst/>
            <a:ahLst/>
            <a:cxnLst/>
            <a:rect r="r" b="b" t="t" l="l"/>
            <a:pathLst>
              <a:path h="991441" w="10099097">
                <a:moveTo>
                  <a:pt x="0" y="0"/>
                </a:moveTo>
                <a:lnTo>
                  <a:pt x="10099097" y="0"/>
                </a:lnTo>
                <a:lnTo>
                  <a:pt x="10099097" y="991441"/>
                </a:lnTo>
                <a:lnTo>
                  <a:pt x="0" y="991441"/>
                </a:lnTo>
                <a:lnTo>
                  <a:pt x="0" y="0"/>
                </a:lnTo>
                <a:close/>
              </a:path>
            </a:pathLst>
          </a:custGeom>
          <a:blipFill>
            <a:blip r:embed="rId4"/>
            <a:stretch>
              <a:fillRect l="0" t="-24655" r="0" b="-2673"/>
            </a:stretch>
          </a:blipFill>
        </p:spPr>
      </p:sp>
      <p:sp>
        <p:nvSpPr>
          <p:cNvPr name="Freeform 5" id="5"/>
          <p:cNvSpPr/>
          <p:nvPr/>
        </p:nvSpPr>
        <p:spPr>
          <a:xfrm flipH="false" flipV="false" rot="0">
            <a:off x="12374391" y="5361627"/>
            <a:ext cx="5605218" cy="4422204"/>
          </a:xfrm>
          <a:custGeom>
            <a:avLst/>
            <a:gdLst/>
            <a:ahLst/>
            <a:cxnLst/>
            <a:rect r="r" b="b" t="t" l="l"/>
            <a:pathLst>
              <a:path h="4422204" w="5605218">
                <a:moveTo>
                  <a:pt x="0" y="0"/>
                </a:moveTo>
                <a:lnTo>
                  <a:pt x="5605218" y="0"/>
                </a:lnTo>
                <a:lnTo>
                  <a:pt x="5605218" y="4422204"/>
                </a:lnTo>
                <a:lnTo>
                  <a:pt x="0" y="4422204"/>
                </a:lnTo>
                <a:lnTo>
                  <a:pt x="0" y="0"/>
                </a:lnTo>
                <a:close/>
              </a:path>
            </a:pathLst>
          </a:custGeom>
          <a:blipFill>
            <a:blip r:embed="rId5"/>
            <a:stretch>
              <a:fillRect l="0" t="0" r="-18193" b="0"/>
            </a:stretch>
          </a:blipFill>
        </p:spPr>
      </p:sp>
      <p:sp>
        <p:nvSpPr>
          <p:cNvPr name="Freeform 6" id="6"/>
          <p:cNvSpPr/>
          <p:nvPr/>
        </p:nvSpPr>
        <p:spPr>
          <a:xfrm flipH="false" flipV="false" rot="0">
            <a:off x="12374391" y="1028700"/>
            <a:ext cx="5435559" cy="3621441"/>
          </a:xfrm>
          <a:custGeom>
            <a:avLst/>
            <a:gdLst/>
            <a:ahLst/>
            <a:cxnLst/>
            <a:rect r="r" b="b" t="t" l="l"/>
            <a:pathLst>
              <a:path h="3621441" w="5435559">
                <a:moveTo>
                  <a:pt x="0" y="0"/>
                </a:moveTo>
                <a:lnTo>
                  <a:pt x="5435559" y="0"/>
                </a:lnTo>
                <a:lnTo>
                  <a:pt x="5435559" y="3621441"/>
                </a:lnTo>
                <a:lnTo>
                  <a:pt x="0" y="3621441"/>
                </a:lnTo>
                <a:lnTo>
                  <a:pt x="0" y="0"/>
                </a:lnTo>
                <a:close/>
              </a:path>
            </a:pathLst>
          </a:custGeom>
          <a:blipFill>
            <a:blip r:embed="rId6"/>
            <a:stretch>
              <a:fillRect l="0" t="0" r="0" b="0"/>
            </a:stretch>
          </a:blipFill>
        </p:spPr>
      </p:sp>
      <p:sp>
        <p:nvSpPr>
          <p:cNvPr name="TextBox 7" id="7"/>
          <p:cNvSpPr txBox="true"/>
          <p:nvPr/>
        </p:nvSpPr>
        <p:spPr>
          <a:xfrm rot="0">
            <a:off x="4813367" y="1033539"/>
            <a:ext cx="2874615" cy="424815"/>
          </a:xfrm>
          <a:prstGeom prst="rect">
            <a:avLst/>
          </a:prstGeom>
        </p:spPr>
        <p:txBody>
          <a:bodyPr anchor="t" rtlCol="false" tIns="0" lIns="0" bIns="0" rIns="0">
            <a:spAutoFit/>
          </a:bodyPr>
          <a:lstStyle/>
          <a:p>
            <a:pPr algn="ctr">
              <a:lnSpc>
                <a:spcPts val="3359"/>
              </a:lnSpc>
              <a:spcBef>
                <a:spcPct val="0"/>
              </a:spcBef>
            </a:pPr>
            <a:r>
              <a:rPr lang="en-US" b="true" sz="2399">
                <a:solidFill>
                  <a:srgbClr val="004AAD"/>
                </a:solidFill>
                <a:latin typeface="Canva Sans 2 Bold"/>
                <a:ea typeface="Canva Sans 2 Bold"/>
                <a:cs typeface="Canva Sans 2 Bold"/>
                <a:sym typeface="Canva Sans 2 Bold"/>
              </a:rPr>
              <a:t>PROIECT DIDACTIC</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CFEFF"/>
        </a:solidFill>
      </p:bgPr>
    </p:bg>
    <p:spTree>
      <p:nvGrpSpPr>
        <p:cNvPr id="1" name=""/>
        <p:cNvGrpSpPr/>
        <p:nvPr/>
      </p:nvGrpSpPr>
      <p:grpSpPr>
        <a:xfrm>
          <a:off x="0" y="0"/>
          <a:ext cx="0" cy="0"/>
          <a:chOff x="0" y="0"/>
          <a:chExt cx="0" cy="0"/>
        </a:xfrm>
      </p:grpSpPr>
      <p:grpSp>
        <p:nvGrpSpPr>
          <p:cNvPr name="Group 2" id="2"/>
          <p:cNvGrpSpPr/>
          <p:nvPr/>
        </p:nvGrpSpPr>
        <p:grpSpPr>
          <a:xfrm rot="0">
            <a:off x="193003" y="6160531"/>
            <a:ext cx="2886847" cy="2030323"/>
            <a:chOff x="0" y="0"/>
            <a:chExt cx="760322" cy="534735"/>
          </a:xfrm>
        </p:grpSpPr>
        <p:sp>
          <p:nvSpPr>
            <p:cNvPr name="Freeform 3" id="3"/>
            <p:cNvSpPr/>
            <p:nvPr/>
          </p:nvSpPr>
          <p:spPr>
            <a:xfrm flipH="false" flipV="false" rot="0">
              <a:off x="0" y="0"/>
              <a:ext cx="760322" cy="534735"/>
            </a:xfrm>
            <a:custGeom>
              <a:avLst/>
              <a:gdLst/>
              <a:ahLst/>
              <a:cxnLst/>
              <a:rect r="r" b="b" t="t" l="l"/>
              <a:pathLst>
                <a:path h="534735" w="760322">
                  <a:moveTo>
                    <a:pt x="0" y="0"/>
                  </a:moveTo>
                  <a:lnTo>
                    <a:pt x="760322" y="0"/>
                  </a:lnTo>
                  <a:lnTo>
                    <a:pt x="760322" y="534735"/>
                  </a:lnTo>
                  <a:lnTo>
                    <a:pt x="0" y="534735"/>
                  </a:lnTo>
                  <a:close/>
                </a:path>
              </a:pathLst>
            </a:custGeom>
            <a:solidFill>
              <a:srgbClr val="4FCDCC"/>
            </a:solidFill>
          </p:spPr>
        </p:sp>
        <p:sp>
          <p:nvSpPr>
            <p:cNvPr name="TextBox 4" id="4"/>
            <p:cNvSpPr txBox="true"/>
            <p:nvPr/>
          </p:nvSpPr>
          <p:spPr>
            <a:xfrm>
              <a:off x="0" y="-76200"/>
              <a:ext cx="760322" cy="610935"/>
            </a:xfrm>
            <a:prstGeom prst="rect">
              <a:avLst/>
            </a:prstGeom>
          </p:spPr>
          <p:txBody>
            <a:bodyPr anchor="ctr" rtlCol="false" tIns="50800" lIns="50800" bIns="50800" rIns="50800"/>
            <a:lstStyle/>
            <a:p>
              <a:pPr algn="ctr">
                <a:lnSpc>
                  <a:spcPts val="5599"/>
                </a:lnSpc>
              </a:pPr>
              <a:r>
                <a:rPr lang="en-US" b="true" sz="3999" spc="199">
                  <a:solidFill>
                    <a:srgbClr val="FFFFFF"/>
                  </a:solidFill>
                  <a:latin typeface="Aileron Ultra-Bold"/>
                  <a:ea typeface="Aileron Ultra-Bold"/>
                  <a:cs typeface="Aileron Ultra-Bold"/>
                  <a:sym typeface="Aileron Ultra-Bold"/>
                </a:rPr>
                <a:t>1</a:t>
              </a:r>
            </a:p>
          </p:txBody>
        </p:sp>
      </p:grpSp>
      <p:grpSp>
        <p:nvGrpSpPr>
          <p:cNvPr name="Group 5" id="5"/>
          <p:cNvGrpSpPr/>
          <p:nvPr/>
        </p:nvGrpSpPr>
        <p:grpSpPr>
          <a:xfrm rot="-10800000">
            <a:off x="3228126" y="7697511"/>
            <a:ext cx="644024" cy="617168"/>
            <a:chOff x="0" y="0"/>
            <a:chExt cx="6350000" cy="6339840"/>
          </a:xfrm>
        </p:grpSpPr>
        <p:sp>
          <p:nvSpPr>
            <p:cNvPr name="Freeform 6" id="6"/>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18B6B4">
                <a:alpha val="49804"/>
              </a:srgbClr>
            </a:solidFill>
          </p:spPr>
        </p:sp>
      </p:grpSp>
      <p:grpSp>
        <p:nvGrpSpPr>
          <p:cNvPr name="Group 7" id="7"/>
          <p:cNvGrpSpPr/>
          <p:nvPr/>
        </p:nvGrpSpPr>
        <p:grpSpPr>
          <a:xfrm rot="0">
            <a:off x="2580304" y="5543363"/>
            <a:ext cx="3525022" cy="2030323"/>
            <a:chOff x="0" y="0"/>
            <a:chExt cx="928401" cy="534735"/>
          </a:xfrm>
        </p:grpSpPr>
        <p:sp>
          <p:nvSpPr>
            <p:cNvPr name="Freeform 8" id="8"/>
            <p:cNvSpPr/>
            <p:nvPr/>
          </p:nvSpPr>
          <p:spPr>
            <a:xfrm flipH="false" flipV="false" rot="0">
              <a:off x="0" y="0"/>
              <a:ext cx="928401" cy="534735"/>
            </a:xfrm>
            <a:custGeom>
              <a:avLst/>
              <a:gdLst/>
              <a:ahLst/>
              <a:cxnLst/>
              <a:rect r="r" b="b" t="t" l="l"/>
              <a:pathLst>
                <a:path h="534735" w="928401">
                  <a:moveTo>
                    <a:pt x="0" y="0"/>
                  </a:moveTo>
                  <a:lnTo>
                    <a:pt x="928401" y="0"/>
                  </a:lnTo>
                  <a:lnTo>
                    <a:pt x="928401" y="534735"/>
                  </a:lnTo>
                  <a:lnTo>
                    <a:pt x="0" y="534735"/>
                  </a:lnTo>
                  <a:close/>
                </a:path>
              </a:pathLst>
            </a:custGeom>
            <a:solidFill>
              <a:srgbClr val="18B6B4"/>
            </a:solidFill>
          </p:spPr>
        </p:sp>
        <p:sp>
          <p:nvSpPr>
            <p:cNvPr name="TextBox 9" id="9"/>
            <p:cNvSpPr txBox="true"/>
            <p:nvPr/>
          </p:nvSpPr>
          <p:spPr>
            <a:xfrm>
              <a:off x="0" y="-76200"/>
              <a:ext cx="928401" cy="610935"/>
            </a:xfrm>
            <a:prstGeom prst="rect">
              <a:avLst/>
            </a:prstGeom>
          </p:spPr>
          <p:txBody>
            <a:bodyPr anchor="ctr" rtlCol="false" tIns="50800" lIns="50800" bIns="50800" rIns="50800"/>
            <a:lstStyle/>
            <a:p>
              <a:pPr algn="ctr">
                <a:lnSpc>
                  <a:spcPts val="5599"/>
                </a:lnSpc>
              </a:pPr>
              <a:r>
                <a:rPr lang="en-US" b="true" sz="3999" spc="199">
                  <a:solidFill>
                    <a:srgbClr val="FFFFFF"/>
                  </a:solidFill>
                  <a:latin typeface="Aileron Ultra-Bold"/>
                  <a:ea typeface="Aileron Ultra-Bold"/>
                  <a:cs typeface="Aileron Ultra-Bold"/>
                  <a:sym typeface="Aileron Ultra-Bold"/>
                </a:rPr>
                <a:t>2</a:t>
              </a:r>
            </a:p>
          </p:txBody>
        </p:sp>
      </p:grpSp>
      <p:grpSp>
        <p:nvGrpSpPr>
          <p:cNvPr name="Group 10" id="10"/>
          <p:cNvGrpSpPr/>
          <p:nvPr/>
        </p:nvGrpSpPr>
        <p:grpSpPr>
          <a:xfrm rot="0">
            <a:off x="5885634" y="4926195"/>
            <a:ext cx="3680295" cy="2030323"/>
            <a:chOff x="0" y="0"/>
            <a:chExt cx="969296" cy="534735"/>
          </a:xfrm>
        </p:grpSpPr>
        <p:sp>
          <p:nvSpPr>
            <p:cNvPr name="Freeform 11" id="11"/>
            <p:cNvSpPr/>
            <p:nvPr/>
          </p:nvSpPr>
          <p:spPr>
            <a:xfrm flipH="false" flipV="false" rot="0">
              <a:off x="0" y="0"/>
              <a:ext cx="969296" cy="534735"/>
            </a:xfrm>
            <a:custGeom>
              <a:avLst/>
              <a:gdLst/>
              <a:ahLst/>
              <a:cxnLst/>
              <a:rect r="r" b="b" t="t" l="l"/>
              <a:pathLst>
                <a:path h="534735" w="969296">
                  <a:moveTo>
                    <a:pt x="0" y="0"/>
                  </a:moveTo>
                  <a:lnTo>
                    <a:pt x="969296" y="0"/>
                  </a:lnTo>
                  <a:lnTo>
                    <a:pt x="969296" y="534735"/>
                  </a:lnTo>
                  <a:lnTo>
                    <a:pt x="0" y="534735"/>
                  </a:lnTo>
                  <a:close/>
                </a:path>
              </a:pathLst>
            </a:custGeom>
            <a:solidFill>
              <a:srgbClr val="37C9EF"/>
            </a:solidFill>
          </p:spPr>
        </p:sp>
        <p:sp>
          <p:nvSpPr>
            <p:cNvPr name="TextBox 12" id="12"/>
            <p:cNvSpPr txBox="true"/>
            <p:nvPr/>
          </p:nvSpPr>
          <p:spPr>
            <a:xfrm>
              <a:off x="0" y="-76200"/>
              <a:ext cx="969296" cy="610935"/>
            </a:xfrm>
            <a:prstGeom prst="rect">
              <a:avLst/>
            </a:prstGeom>
          </p:spPr>
          <p:txBody>
            <a:bodyPr anchor="ctr" rtlCol="false" tIns="50800" lIns="50800" bIns="50800" rIns="50800"/>
            <a:lstStyle/>
            <a:p>
              <a:pPr algn="ctr">
                <a:lnSpc>
                  <a:spcPts val="5599"/>
                </a:lnSpc>
              </a:pPr>
              <a:r>
                <a:rPr lang="en-US" b="true" sz="3999" spc="199">
                  <a:solidFill>
                    <a:srgbClr val="FFFFFF"/>
                  </a:solidFill>
                  <a:latin typeface="Aileron Ultra-Bold"/>
                  <a:ea typeface="Aileron Ultra-Bold"/>
                  <a:cs typeface="Aileron Ultra-Bold"/>
                  <a:sym typeface="Aileron Ultra-Bold"/>
                </a:rPr>
                <a:t>3</a:t>
              </a:r>
            </a:p>
          </p:txBody>
        </p:sp>
      </p:grpSp>
      <p:grpSp>
        <p:nvGrpSpPr>
          <p:cNvPr name="Group 13" id="13"/>
          <p:cNvGrpSpPr/>
          <p:nvPr/>
        </p:nvGrpSpPr>
        <p:grpSpPr>
          <a:xfrm rot="0">
            <a:off x="9136618" y="4528201"/>
            <a:ext cx="4503510" cy="2030323"/>
            <a:chOff x="0" y="0"/>
            <a:chExt cx="1186110" cy="534735"/>
          </a:xfrm>
        </p:grpSpPr>
        <p:sp>
          <p:nvSpPr>
            <p:cNvPr name="Freeform 14" id="14"/>
            <p:cNvSpPr/>
            <p:nvPr/>
          </p:nvSpPr>
          <p:spPr>
            <a:xfrm flipH="false" flipV="false" rot="0">
              <a:off x="0" y="0"/>
              <a:ext cx="1186110" cy="534735"/>
            </a:xfrm>
            <a:custGeom>
              <a:avLst/>
              <a:gdLst/>
              <a:ahLst/>
              <a:cxnLst/>
              <a:rect r="r" b="b" t="t" l="l"/>
              <a:pathLst>
                <a:path h="534735" w="1186110">
                  <a:moveTo>
                    <a:pt x="0" y="0"/>
                  </a:moveTo>
                  <a:lnTo>
                    <a:pt x="1186110" y="0"/>
                  </a:lnTo>
                  <a:lnTo>
                    <a:pt x="1186110" y="534735"/>
                  </a:lnTo>
                  <a:lnTo>
                    <a:pt x="0" y="534735"/>
                  </a:lnTo>
                  <a:close/>
                </a:path>
              </a:pathLst>
            </a:custGeom>
            <a:solidFill>
              <a:srgbClr val="2C92D5"/>
            </a:solidFill>
          </p:spPr>
        </p:sp>
        <p:sp>
          <p:nvSpPr>
            <p:cNvPr name="TextBox 15" id="15"/>
            <p:cNvSpPr txBox="true"/>
            <p:nvPr/>
          </p:nvSpPr>
          <p:spPr>
            <a:xfrm>
              <a:off x="0" y="-76200"/>
              <a:ext cx="1186110" cy="610935"/>
            </a:xfrm>
            <a:prstGeom prst="rect">
              <a:avLst/>
            </a:prstGeom>
          </p:spPr>
          <p:txBody>
            <a:bodyPr anchor="ctr" rtlCol="false" tIns="50800" lIns="50800" bIns="50800" rIns="50800"/>
            <a:lstStyle/>
            <a:p>
              <a:pPr algn="ctr">
                <a:lnSpc>
                  <a:spcPts val="5599"/>
                </a:lnSpc>
              </a:pPr>
              <a:r>
                <a:rPr lang="en-US" b="true" sz="3999" spc="199">
                  <a:solidFill>
                    <a:srgbClr val="FFFFFF"/>
                  </a:solidFill>
                  <a:latin typeface="Aileron Ultra-Bold"/>
                  <a:ea typeface="Aileron Ultra-Bold"/>
                  <a:cs typeface="Aileron Ultra-Bold"/>
                  <a:sym typeface="Aileron Ultra-Bold"/>
                </a:rPr>
                <a:t>4</a:t>
              </a:r>
            </a:p>
          </p:txBody>
        </p:sp>
      </p:grpSp>
      <p:grpSp>
        <p:nvGrpSpPr>
          <p:cNvPr name="Group 16" id="16"/>
          <p:cNvGrpSpPr/>
          <p:nvPr/>
        </p:nvGrpSpPr>
        <p:grpSpPr>
          <a:xfrm rot="-10800000">
            <a:off x="9520223" y="6653774"/>
            <a:ext cx="618157" cy="617168"/>
            <a:chOff x="0" y="0"/>
            <a:chExt cx="6350000" cy="6339840"/>
          </a:xfrm>
        </p:grpSpPr>
        <p:sp>
          <p:nvSpPr>
            <p:cNvPr name="Freeform 17" id="17"/>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2C92D5">
                <a:alpha val="49804"/>
              </a:srgbClr>
            </a:solidFill>
          </p:spPr>
        </p:sp>
      </p:grpSp>
      <p:grpSp>
        <p:nvGrpSpPr>
          <p:cNvPr name="Group 18" id="18"/>
          <p:cNvGrpSpPr/>
          <p:nvPr/>
        </p:nvGrpSpPr>
        <p:grpSpPr>
          <a:xfrm rot="-10800000">
            <a:off x="6257726" y="7175692"/>
            <a:ext cx="618157" cy="617168"/>
            <a:chOff x="0" y="0"/>
            <a:chExt cx="6350000" cy="6339840"/>
          </a:xfrm>
        </p:grpSpPr>
        <p:sp>
          <p:nvSpPr>
            <p:cNvPr name="Freeform 19" id="19"/>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37C9EF">
                <a:alpha val="49804"/>
              </a:srgbClr>
            </a:solidFill>
          </p:spPr>
        </p:sp>
      </p:grpSp>
      <p:grpSp>
        <p:nvGrpSpPr>
          <p:cNvPr name="Group 20" id="20"/>
          <p:cNvGrpSpPr/>
          <p:nvPr/>
        </p:nvGrpSpPr>
        <p:grpSpPr>
          <a:xfrm rot="0">
            <a:off x="12949988" y="2915887"/>
            <a:ext cx="5338012" cy="4020616"/>
            <a:chOff x="0" y="0"/>
            <a:chExt cx="1152864" cy="868343"/>
          </a:xfrm>
        </p:grpSpPr>
        <p:sp>
          <p:nvSpPr>
            <p:cNvPr name="Freeform 21" id="21"/>
            <p:cNvSpPr/>
            <p:nvPr/>
          </p:nvSpPr>
          <p:spPr>
            <a:xfrm flipH="false" flipV="false" rot="0">
              <a:off x="0" y="0"/>
              <a:ext cx="1152864" cy="868343"/>
            </a:xfrm>
            <a:custGeom>
              <a:avLst/>
              <a:gdLst/>
              <a:ahLst/>
              <a:cxnLst/>
              <a:rect r="r" b="b" t="t" l="l"/>
              <a:pathLst>
                <a:path h="868343" w="1152864">
                  <a:moveTo>
                    <a:pt x="1152864" y="434171"/>
                  </a:moveTo>
                  <a:lnTo>
                    <a:pt x="746464" y="0"/>
                  </a:lnTo>
                  <a:lnTo>
                    <a:pt x="746464" y="203200"/>
                  </a:lnTo>
                  <a:lnTo>
                    <a:pt x="0" y="203200"/>
                  </a:lnTo>
                  <a:lnTo>
                    <a:pt x="0" y="665143"/>
                  </a:lnTo>
                  <a:lnTo>
                    <a:pt x="746464" y="665143"/>
                  </a:lnTo>
                  <a:lnTo>
                    <a:pt x="746464" y="868343"/>
                  </a:lnTo>
                  <a:lnTo>
                    <a:pt x="1152864" y="434171"/>
                  </a:lnTo>
                  <a:close/>
                </a:path>
              </a:pathLst>
            </a:custGeom>
            <a:solidFill>
              <a:srgbClr val="13538A"/>
            </a:solidFill>
          </p:spPr>
        </p:sp>
        <p:sp>
          <p:nvSpPr>
            <p:cNvPr name="TextBox 22" id="22"/>
            <p:cNvSpPr txBox="true"/>
            <p:nvPr/>
          </p:nvSpPr>
          <p:spPr>
            <a:xfrm>
              <a:off x="0" y="127000"/>
              <a:ext cx="1051264" cy="538143"/>
            </a:xfrm>
            <a:prstGeom prst="rect">
              <a:avLst/>
            </a:prstGeom>
          </p:spPr>
          <p:txBody>
            <a:bodyPr anchor="ctr" rtlCol="false" tIns="50800" lIns="50800" bIns="50800" rIns="50800"/>
            <a:lstStyle/>
            <a:p>
              <a:pPr algn="ctr">
                <a:lnSpc>
                  <a:spcPts val="5599"/>
                </a:lnSpc>
              </a:pPr>
              <a:r>
                <a:rPr lang="en-US" b="true" sz="3999" spc="199">
                  <a:solidFill>
                    <a:srgbClr val="FFFFFF"/>
                  </a:solidFill>
                  <a:latin typeface="Aileron Ultra-Bold"/>
                  <a:ea typeface="Aileron Ultra-Bold"/>
                  <a:cs typeface="Aileron Ultra-Bold"/>
                  <a:sym typeface="Aileron Ultra-Bold"/>
                </a:rPr>
                <a:t>5</a:t>
              </a:r>
            </a:p>
          </p:txBody>
        </p:sp>
      </p:grpSp>
      <p:grpSp>
        <p:nvGrpSpPr>
          <p:cNvPr name="Group 23" id="23"/>
          <p:cNvGrpSpPr/>
          <p:nvPr/>
        </p:nvGrpSpPr>
        <p:grpSpPr>
          <a:xfrm rot="-10800000">
            <a:off x="13640128" y="6069411"/>
            <a:ext cx="618157" cy="617168"/>
            <a:chOff x="0" y="0"/>
            <a:chExt cx="6350000" cy="6339840"/>
          </a:xfrm>
        </p:grpSpPr>
        <p:sp>
          <p:nvSpPr>
            <p:cNvPr name="Freeform 24" id="24"/>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13538A">
                <a:alpha val="49804"/>
              </a:srgbClr>
            </a:solidFill>
          </p:spPr>
        </p:sp>
      </p:grpSp>
      <p:sp>
        <p:nvSpPr>
          <p:cNvPr name="TextBox 25" id="25"/>
          <p:cNvSpPr txBox="true"/>
          <p:nvPr/>
        </p:nvSpPr>
        <p:spPr>
          <a:xfrm rot="0">
            <a:off x="12949988" y="525533"/>
            <a:ext cx="3469989" cy="2734310"/>
          </a:xfrm>
          <a:prstGeom prst="rect">
            <a:avLst/>
          </a:prstGeom>
        </p:spPr>
        <p:txBody>
          <a:bodyPr anchor="t" rtlCol="false" tIns="0" lIns="0" bIns="0" rIns="0">
            <a:spAutoFit/>
          </a:bodyPr>
          <a:lstStyle/>
          <a:p>
            <a:pPr algn="ctr" marL="0" indent="0" lvl="0">
              <a:lnSpc>
                <a:spcPts val="3640"/>
              </a:lnSpc>
            </a:pPr>
            <a:r>
              <a:rPr lang="en-US" sz="2600" spc="78">
                <a:solidFill>
                  <a:srgbClr val="191919"/>
                </a:solidFill>
                <a:latin typeface="Aileron"/>
                <a:ea typeface="Aileron"/>
                <a:cs typeface="Aileron"/>
                <a:sym typeface="Aileron"/>
              </a:rPr>
              <a:t>Fiecare grupă alege reprezentantul care va prezenta lista în fața clasei, argumentând soluțiile alese </a:t>
            </a:r>
          </a:p>
        </p:txBody>
      </p:sp>
      <p:sp>
        <p:nvSpPr>
          <p:cNvPr name="Freeform 26" id="26"/>
          <p:cNvSpPr/>
          <p:nvPr/>
        </p:nvSpPr>
        <p:spPr>
          <a:xfrm flipH="false" flipV="false" rot="0">
            <a:off x="16290726" y="1022003"/>
            <a:ext cx="1937148" cy="1912933"/>
          </a:xfrm>
          <a:custGeom>
            <a:avLst/>
            <a:gdLst/>
            <a:ahLst/>
            <a:cxnLst/>
            <a:rect r="r" b="b" t="t" l="l"/>
            <a:pathLst>
              <a:path h="1912933" w="1937148">
                <a:moveTo>
                  <a:pt x="0" y="0"/>
                </a:moveTo>
                <a:lnTo>
                  <a:pt x="1937148" y="0"/>
                </a:lnTo>
                <a:lnTo>
                  <a:pt x="1937148" y="1912934"/>
                </a:lnTo>
                <a:lnTo>
                  <a:pt x="0" y="19129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7" id="27"/>
          <p:cNvSpPr txBox="true"/>
          <p:nvPr/>
        </p:nvSpPr>
        <p:spPr>
          <a:xfrm rot="0">
            <a:off x="397275" y="4738614"/>
            <a:ext cx="1887754" cy="1819910"/>
          </a:xfrm>
          <a:prstGeom prst="rect">
            <a:avLst/>
          </a:prstGeom>
        </p:spPr>
        <p:txBody>
          <a:bodyPr anchor="t" rtlCol="false" tIns="0" lIns="0" bIns="0" rIns="0">
            <a:spAutoFit/>
          </a:bodyPr>
          <a:lstStyle/>
          <a:p>
            <a:pPr algn="ctr">
              <a:lnSpc>
                <a:spcPts val="3640"/>
              </a:lnSpc>
            </a:pPr>
            <a:r>
              <a:rPr lang="en-US" sz="2600" spc="78">
                <a:solidFill>
                  <a:srgbClr val="191919"/>
                </a:solidFill>
                <a:latin typeface="Aileron"/>
                <a:ea typeface="Aileron"/>
                <a:cs typeface="Aileron"/>
                <a:sym typeface="Aileron"/>
              </a:rPr>
              <a:t>Se prezintă tema activității;</a:t>
            </a:r>
          </a:p>
          <a:p>
            <a:pPr algn="ctr" marL="0" indent="0" lvl="0">
              <a:lnSpc>
                <a:spcPts val="3640"/>
              </a:lnSpc>
            </a:pPr>
          </a:p>
        </p:txBody>
      </p:sp>
      <p:sp>
        <p:nvSpPr>
          <p:cNvPr name="TextBox 28" id="28"/>
          <p:cNvSpPr txBox="true"/>
          <p:nvPr/>
        </p:nvSpPr>
        <p:spPr>
          <a:xfrm rot="0">
            <a:off x="2873060" y="3597619"/>
            <a:ext cx="2717299" cy="1819863"/>
          </a:xfrm>
          <a:prstGeom prst="rect">
            <a:avLst/>
          </a:prstGeom>
        </p:spPr>
        <p:txBody>
          <a:bodyPr anchor="t" rtlCol="false" tIns="0" lIns="0" bIns="0" rIns="0">
            <a:spAutoFit/>
          </a:bodyPr>
          <a:lstStyle/>
          <a:p>
            <a:pPr algn="ctr" marL="0" indent="0" lvl="0">
              <a:lnSpc>
                <a:spcPts val="3642"/>
              </a:lnSpc>
            </a:pPr>
            <a:r>
              <a:rPr lang="en-US" sz="2601" spc="78">
                <a:solidFill>
                  <a:srgbClr val="191919"/>
                </a:solidFill>
                <a:latin typeface="Aileron"/>
                <a:ea typeface="Aileron"/>
                <a:cs typeface="Aileron"/>
                <a:sym typeface="Aileron"/>
              </a:rPr>
              <a:t> S</a:t>
            </a:r>
            <a:r>
              <a:rPr lang="en-US" sz="2601" spc="78">
                <a:solidFill>
                  <a:srgbClr val="191919"/>
                </a:solidFill>
                <a:latin typeface="Aileron"/>
                <a:ea typeface="Aileron"/>
                <a:cs typeface="Aileron"/>
                <a:sym typeface="Aileron"/>
              </a:rPr>
              <a:t>e împarte colectivul în grupe de câte 4 elevi; </a:t>
            </a:r>
          </a:p>
        </p:txBody>
      </p:sp>
      <p:sp>
        <p:nvSpPr>
          <p:cNvPr name="TextBox 29" id="29"/>
          <p:cNvSpPr txBox="true"/>
          <p:nvPr/>
        </p:nvSpPr>
        <p:spPr>
          <a:xfrm rot="0">
            <a:off x="6105326" y="3202102"/>
            <a:ext cx="1887754" cy="1362710"/>
          </a:xfrm>
          <a:prstGeom prst="rect">
            <a:avLst/>
          </a:prstGeom>
        </p:spPr>
        <p:txBody>
          <a:bodyPr anchor="t" rtlCol="false" tIns="0" lIns="0" bIns="0" rIns="0">
            <a:spAutoFit/>
          </a:bodyPr>
          <a:lstStyle/>
          <a:p>
            <a:pPr algn="ctr" marL="0" indent="0" lvl="0">
              <a:lnSpc>
                <a:spcPts val="3640"/>
              </a:lnSpc>
            </a:pPr>
            <a:r>
              <a:rPr lang="en-US" sz="2600" spc="78">
                <a:solidFill>
                  <a:srgbClr val="191919"/>
                </a:solidFill>
                <a:latin typeface="Aileron"/>
                <a:ea typeface="Aileron"/>
                <a:cs typeface="Aileron"/>
                <a:sym typeface="Aileron"/>
              </a:rPr>
              <a:t>Se prezintă sarcina de lucru</a:t>
            </a:r>
          </a:p>
        </p:txBody>
      </p:sp>
      <p:sp>
        <p:nvSpPr>
          <p:cNvPr name="TextBox 30" id="30"/>
          <p:cNvSpPr txBox="true"/>
          <p:nvPr/>
        </p:nvSpPr>
        <p:spPr>
          <a:xfrm rot="0">
            <a:off x="9050862" y="1699464"/>
            <a:ext cx="3741035" cy="2734310"/>
          </a:xfrm>
          <a:prstGeom prst="rect">
            <a:avLst/>
          </a:prstGeom>
        </p:spPr>
        <p:txBody>
          <a:bodyPr anchor="t" rtlCol="false" tIns="0" lIns="0" bIns="0" rIns="0">
            <a:spAutoFit/>
          </a:bodyPr>
          <a:lstStyle/>
          <a:p>
            <a:pPr algn="ctr" marL="0" indent="0" lvl="0">
              <a:lnSpc>
                <a:spcPts val="3640"/>
              </a:lnSpc>
            </a:pPr>
            <a:r>
              <a:rPr lang="en-US" sz="2600" spc="78">
                <a:solidFill>
                  <a:srgbClr val="191919"/>
                </a:solidFill>
                <a:latin typeface="Aileron"/>
                <a:ea typeface="Aileron"/>
                <a:cs typeface="Aileron"/>
                <a:sym typeface="Aileron"/>
              </a:rPr>
              <a:t>Elevii citesc fișa de documentare, analizează modelul din șablon și elaborează lista de meniu conform cerințelor;</a:t>
            </a:r>
          </a:p>
        </p:txBody>
      </p:sp>
      <p:sp>
        <p:nvSpPr>
          <p:cNvPr name="TextBox 31" id="31"/>
          <p:cNvSpPr txBox="true"/>
          <p:nvPr/>
        </p:nvSpPr>
        <p:spPr>
          <a:xfrm rot="0">
            <a:off x="0" y="378333"/>
            <a:ext cx="11187724" cy="650367"/>
          </a:xfrm>
          <a:prstGeom prst="rect">
            <a:avLst/>
          </a:prstGeom>
        </p:spPr>
        <p:txBody>
          <a:bodyPr anchor="t" rtlCol="false" tIns="0" lIns="0" bIns="0" rIns="0">
            <a:spAutoFit/>
          </a:bodyPr>
          <a:lstStyle/>
          <a:p>
            <a:pPr algn="ctr" marL="0" indent="0" lvl="0">
              <a:lnSpc>
                <a:spcPts val="5108"/>
              </a:lnSpc>
            </a:pPr>
            <a:r>
              <a:rPr lang="en-US" b="true" sz="3899" spc="116">
                <a:solidFill>
                  <a:srgbClr val="004AAD"/>
                </a:solidFill>
                <a:latin typeface="Aileron Ultra-Bold"/>
                <a:ea typeface="Aileron Ultra-Bold"/>
                <a:cs typeface="Aileron Ultra-Bold"/>
                <a:sym typeface="Aileron Ultra-Bold"/>
              </a:rPr>
              <a:t> </a:t>
            </a:r>
            <a:r>
              <a:rPr lang="en-US" b="true" sz="3899" spc="116">
                <a:solidFill>
                  <a:srgbClr val="004AAD"/>
                </a:solidFill>
                <a:latin typeface="Aileron Ultra-Bold"/>
                <a:ea typeface="Aileron Ultra-Bold"/>
                <a:cs typeface="Aileron Ultra-Bold"/>
                <a:sym typeface="Aileron Ultra-Bold"/>
              </a:rPr>
              <a:t>DESFĂȘURAREA ACTIVITĂȚII</a:t>
            </a:r>
          </a:p>
        </p:txBody>
      </p:sp>
      <p:sp>
        <p:nvSpPr>
          <p:cNvPr name="TextBox 32" id="32"/>
          <p:cNvSpPr txBox="true"/>
          <p:nvPr/>
        </p:nvSpPr>
        <p:spPr>
          <a:xfrm rot="0">
            <a:off x="0" y="8061517"/>
            <a:ext cx="18401123" cy="2082165"/>
          </a:xfrm>
          <a:prstGeom prst="rect">
            <a:avLst/>
          </a:prstGeom>
        </p:spPr>
        <p:txBody>
          <a:bodyPr anchor="t" rtlCol="false" tIns="0" lIns="0" bIns="0" rIns="0">
            <a:spAutoFit/>
          </a:bodyPr>
          <a:lstStyle/>
          <a:p>
            <a:pPr algn="ctr">
              <a:lnSpc>
                <a:spcPts val="3360"/>
              </a:lnSpc>
            </a:pPr>
            <a:r>
              <a:rPr lang="en-US" b="true" sz="2400" spc="72">
                <a:solidFill>
                  <a:srgbClr val="004AAD"/>
                </a:solidFill>
                <a:latin typeface="Aileron Bold"/>
                <a:ea typeface="Aileron Bold"/>
                <a:cs typeface="Aileron Bold"/>
                <a:sym typeface="Aileron Bold"/>
              </a:rPr>
              <a:t>3. Sarcina de lucru:</a:t>
            </a:r>
          </a:p>
          <a:p>
            <a:pPr algn="ctr" marL="0" indent="0" lvl="0">
              <a:lnSpc>
                <a:spcPts val="3360"/>
              </a:lnSpc>
            </a:pPr>
            <a:r>
              <a:rPr lang="en-US" b="true" sz="2400" spc="72">
                <a:solidFill>
                  <a:srgbClr val="191919"/>
                </a:solidFill>
                <a:latin typeface="Aileron Bold"/>
                <a:ea typeface="Aileron Bold"/>
                <a:cs typeface="Aileron Bold"/>
                <a:sym typeface="Aileron Bold"/>
              </a:rPr>
              <a:t>Se solicită elevilor să citească fișa de documentare, care</a:t>
            </a:r>
            <a:r>
              <a:rPr lang="en-US" b="true" sz="2400" spc="72">
                <a:solidFill>
                  <a:srgbClr val="191919"/>
                </a:solidFill>
                <a:latin typeface="Aileron Bold"/>
                <a:ea typeface="Aileron Bold"/>
                <a:cs typeface="Aileron Bold"/>
                <a:sym typeface="Aileron Bold"/>
              </a:rPr>
              <a:t> prezintă Listele de meniuri ca mijloc de promovare a ofertei restaurantului apoi, conform cerințelor specificate în fișă, să elaboreze o listă de meniu pentru un restaurant clasic. Pentru realizarea listei se va porni de la șablonul prezentat prin accesarea link-ului: https://depositphotos.com/ro/vector/vector-template-restaurant-menu-pricelist-chef-hat-cutlery-curls-233981470.html.</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FC010"/>
        </a:solidFill>
      </p:bgPr>
    </p:bg>
    <p:spTree>
      <p:nvGrpSpPr>
        <p:cNvPr id="1" name=""/>
        <p:cNvGrpSpPr/>
        <p:nvPr/>
      </p:nvGrpSpPr>
      <p:grpSpPr>
        <a:xfrm>
          <a:off x="0" y="0"/>
          <a:ext cx="0" cy="0"/>
          <a:chOff x="0" y="0"/>
          <a:chExt cx="0" cy="0"/>
        </a:xfrm>
      </p:grpSpPr>
      <p:grpSp>
        <p:nvGrpSpPr>
          <p:cNvPr name="Group 2" id="2"/>
          <p:cNvGrpSpPr/>
          <p:nvPr/>
        </p:nvGrpSpPr>
        <p:grpSpPr>
          <a:xfrm rot="0">
            <a:off x="15847548" y="-1968163"/>
            <a:ext cx="7573225" cy="6508240"/>
            <a:chOff x="0" y="0"/>
            <a:chExt cx="812800" cy="698500"/>
          </a:xfrm>
        </p:grpSpPr>
        <p:sp>
          <p:nvSpPr>
            <p:cNvPr name="Freeform 3" id="3"/>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53862">
                    <a:alpha val="100000"/>
                  </a:srgbClr>
                </a:gs>
                <a:gs pos="100000">
                  <a:srgbClr val="255389">
                    <a:alpha val="100000"/>
                  </a:srgbClr>
                </a:gs>
              </a:gsLst>
              <a:path path="circle">
                <a:fillToRect l="50000" r="50000" t="50000" b="50000"/>
              </a:path>
            </a:gra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198104" y="-1968163"/>
            <a:ext cx="7573225" cy="6508240"/>
            <a:chOff x="0" y="0"/>
            <a:chExt cx="812800" cy="698500"/>
          </a:xfrm>
        </p:grpSpPr>
        <p:sp>
          <p:nvSpPr>
            <p:cNvPr name="Freeform 6" id="6"/>
            <p:cNvSpPr/>
            <p:nvPr/>
          </p:nvSpPr>
          <p:spPr>
            <a:xfrm flipH="false" flipV="false" rot="0">
              <a:off x="7067" y="0"/>
              <a:ext cx="798666" cy="698500"/>
            </a:xfrm>
            <a:custGeom>
              <a:avLst/>
              <a:gdLst/>
              <a:ahLst/>
              <a:cxnLst/>
              <a:rect r="r" b="b" t="t" l="l"/>
              <a:pathLst>
                <a:path h="698500" w="798666">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true">
              <a:gsLst>
                <a:gs pos="0">
                  <a:srgbClr val="153862">
                    <a:alpha val="100000"/>
                  </a:srgbClr>
                </a:gs>
                <a:gs pos="100000">
                  <a:srgbClr val="255389">
                    <a:alpha val="100000"/>
                  </a:srgbClr>
                </a:gs>
              </a:gsLst>
              <a:path path="circle">
                <a:fillToRect l="50000" r="50000" t="50000" b="50000"/>
              </a:path>
            </a:gradFill>
          </p:spPr>
        </p:sp>
        <p:sp>
          <p:nvSpPr>
            <p:cNvPr name="TextBox 7" id="7"/>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557252" y="-1309297"/>
            <a:ext cx="6172867" cy="5304807"/>
            <a:chOff x="0" y="0"/>
            <a:chExt cx="812800" cy="698500"/>
          </a:xfrm>
        </p:grpSpPr>
        <p:sp>
          <p:nvSpPr>
            <p:cNvPr name="Freeform 9" id="9"/>
            <p:cNvSpPr/>
            <p:nvPr/>
          </p:nvSpPr>
          <p:spPr>
            <a:xfrm flipH="false" flipV="false" rot="0">
              <a:off x="8670" y="0"/>
              <a:ext cx="795460" cy="698500"/>
            </a:xfrm>
            <a:custGeom>
              <a:avLst/>
              <a:gdLst/>
              <a:ahLst/>
              <a:cxnLst/>
              <a:rect r="r" b="b" t="t" l="l"/>
              <a:pathLst>
                <a:path h="698500" w="79546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name="TextBox 10" id="10"/>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4488400" y="-1309297"/>
            <a:ext cx="6172867" cy="5304807"/>
            <a:chOff x="0" y="0"/>
            <a:chExt cx="812800" cy="698500"/>
          </a:xfrm>
        </p:grpSpPr>
        <p:sp>
          <p:nvSpPr>
            <p:cNvPr name="Freeform 12" id="12"/>
            <p:cNvSpPr/>
            <p:nvPr/>
          </p:nvSpPr>
          <p:spPr>
            <a:xfrm flipH="false" flipV="false" rot="0">
              <a:off x="8670" y="0"/>
              <a:ext cx="795460" cy="698500"/>
            </a:xfrm>
            <a:custGeom>
              <a:avLst/>
              <a:gdLst/>
              <a:ahLst/>
              <a:cxnLst/>
              <a:rect r="r" b="b" t="t" l="l"/>
              <a:pathLst>
                <a:path h="698500" w="79546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name="TextBox 13" id="13"/>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10800000">
            <a:off x="10544004" y="820708"/>
            <a:ext cx="8202730" cy="937688"/>
            <a:chOff x="0" y="0"/>
            <a:chExt cx="5970210" cy="682480"/>
          </a:xfrm>
        </p:grpSpPr>
        <p:sp>
          <p:nvSpPr>
            <p:cNvPr name="Freeform 15" id="15"/>
            <p:cNvSpPr/>
            <p:nvPr/>
          </p:nvSpPr>
          <p:spPr>
            <a:xfrm flipH="false" flipV="false" rot="0">
              <a:off x="4118" y="0"/>
              <a:ext cx="5961973" cy="682480"/>
            </a:xfrm>
            <a:custGeom>
              <a:avLst/>
              <a:gdLst/>
              <a:ahLst/>
              <a:cxnLst/>
              <a:rect r="r" b="b" t="t" l="l"/>
              <a:pathLst>
                <a:path h="682480" w="5961973">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true">
              <a:gsLst>
                <a:gs pos="0">
                  <a:srgbClr val="3183ED">
                    <a:alpha val="84000"/>
                  </a:srgbClr>
                </a:gs>
                <a:gs pos="100000">
                  <a:srgbClr val="56CCF2">
                    <a:alpha val="84000"/>
                  </a:srgbClr>
                </a:gs>
              </a:gsLst>
              <a:lin ang="5400000"/>
            </a:gradFill>
            <a:ln cap="sq">
              <a:noFill/>
              <a:prstDash val="solid"/>
              <a:miter/>
            </a:ln>
          </p:spPr>
        </p:sp>
        <p:sp>
          <p:nvSpPr>
            <p:cNvPr name="TextBox 16" id="16"/>
            <p:cNvSpPr txBox="true"/>
            <p:nvPr/>
          </p:nvSpPr>
          <p:spPr>
            <a:xfrm>
              <a:off x="127000" y="-57150"/>
              <a:ext cx="5716210" cy="73963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10800000">
            <a:off x="-930682" y="-1548695"/>
            <a:ext cx="3715747" cy="4323778"/>
            <a:chOff x="0" y="0"/>
            <a:chExt cx="698500" cy="812800"/>
          </a:xfrm>
        </p:grpSpPr>
        <p:sp>
          <p:nvSpPr>
            <p:cNvPr name="Freeform 18" id="18"/>
            <p:cNvSpPr/>
            <p:nvPr/>
          </p:nvSpPr>
          <p:spPr>
            <a:xfrm flipH="false" flipV="false" rot="0">
              <a:off x="0" y="7564"/>
              <a:ext cx="698500" cy="797671"/>
            </a:xfrm>
            <a:custGeom>
              <a:avLst/>
              <a:gdLst/>
              <a:ahLst/>
              <a:cxnLst/>
              <a:rect r="r" b="b" t="t" l="l"/>
              <a:pathLst>
                <a:path h="797671" w="698500">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name="TextBox 19" id="19"/>
            <p:cNvSpPr txBox="true"/>
            <p:nvPr/>
          </p:nvSpPr>
          <p:spPr>
            <a:xfrm>
              <a:off x="0" y="82550"/>
              <a:ext cx="698500" cy="590550"/>
            </a:xfrm>
            <a:prstGeom prst="rect">
              <a:avLst/>
            </a:prstGeom>
          </p:spPr>
          <p:txBody>
            <a:bodyPr anchor="ctr" rtlCol="false" tIns="120277" lIns="120277" bIns="120277" rIns="120277"/>
            <a:lstStyle/>
            <a:p>
              <a:pPr algn="ctr">
                <a:lnSpc>
                  <a:spcPts val="2659"/>
                </a:lnSpc>
              </a:pPr>
            </a:p>
          </p:txBody>
        </p:sp>
      </p:grpSp>
      <p:sp>
        <p:nvSpPr>
          <p:cNvPr name="Freeform 20" id="20"/>
          <p:cNvSpPr/>
          <p:nvPr/>
        </p:nvSpPr>
        <p:spPr>
          <a:xfrm flipH="false" flipV="false" rot="0">
            <a:off x="-478100" y="613195"/>
            <a:ext cx="19224834" cy="9671330"/>
          </a:xfrm>
          <a:custGeom>
            <a:avLst/>
            <a:gdLst/>
            <a:ahLst/>
            <a:cxnLst/>
            <a:rect r="r" b="b" t="t" l="l"/>
            <a:pathLst>
              <a:path h="9671330" w="19224834">
                <a:moveTo>
                  <a:pt x="0" y="0"/>
                </a:moveTo>
                <a:lnTo>
                  <a:pt x="19224834" y="0"/>
                </a:lnTo>
                <a:lnTo>
                  <a:pt x="19224834" y="9671330"/>
                </a:lnTo>
                <a:lnTo>
                  <a:pt x="0" y="9671330"/>
                </a:lnTo>
                <a:lnTo>
                  <a:pt x="0" y="0"/>
                </a:lnTo>
                <a:close/>
              </a:path>
            </a:pathLst>
          </a:custGeom>
          <a:blipFill>
            <a:blip r:embed="rId2"/>
            <a:stretch>
              <a:fillRect l="0" t="-30228" r="0" b="-26312"/>
            </a:stretch>
          </a:blipFill>
        </p:spPr>
      </p:sp>
      <p:sp>
        <p:nvSpPr>
          <p:cNvPr name="Freeform 21" id="21"/>
          <p:cNvSpPr/>
          <p:nvPr/>
        </p:nvSpPr>
        <p:spPr>
          <a:xfrm flipH="false" flipV="false" rot="0">
            <a:off x="6921123" y="3912202"/>
            <a:ext cx="684856" cy="933365"/>
          </a:xfrm>
          <a:custGeom>
            <a:avLst/>
            <a:gdLst/>
            <a:ahLst/>
            <a:cxnLst/>
            <a:rect r="r" b="b" t="t" l="l"/>
            <a:pathLst>
              <a:path h="933365" w="684856">
                <a:moveTo>
                  <a:pt x="0" y="0"/>
                </a:moveTo>
                <a:lnTo>
                  <a:pt x="684857" y="0"/>
                </a:lnTo>
                <a:lnTo>
                  <a:pt x="684857" y="933365"/>
                </a:lnTo>
                <a:lnTo>
                  <a:pt x="0" y="9333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2" id="22"/>
          <p:cNvSpPr txBox="true"/>
          <p:nvPr/>
        </p:nvSpPr>
        <p:spPr>
          <a:xfrm rot="0">
            <a:off x="9714593" y="797840"/>
            <a:ext cx="7713159" cy="9603105"/>
          </a:xfrm>
          <a:prstGeom prst="rect">
            <a:avLst/>
          </a:prstGeom>
        </p:spPr>
        <p:txBody>
          <a:bodyPr anchor="t" rtlCol="false" tIns="0" lIns="0" bIns="0" rIns="0">
            <a:spAutoFit/>
          </a:bodyPr>
          <a:lstStyle/>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să popularizeze, dacă este cazul, preparate şi băuturi româneşti;</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să evidenţieze specialităţile casei, ale zilei şi ale bucătarului-şef;</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să fie sugestive şi să uşureze alegerea meniurilor;</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să evite denumiri pompoase pentru preparate de calitate modestă, jargonul profesional sau regional;</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să fie întocmit periodic;</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să evidenţieze zilnic acele preparate care se pregătesc numai în anumite zile, ca urmare a specificului unităţii;</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să specifice dacă se practică sau nu taxe pentru servicii și mărimea acestora;</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să fie într-un număr suficient, (o listă pentru 1-2 mese, se are în vedere că în mod normal, la luarea comenzii, fiecare client are o listă);</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preparatele de importanță deosebită pot avea o prezentare aparte (fotografii, componente).</a:t>
            </a:r>
          </a:p>
          <a:p>
            <a:pPr algn="just">
              <a:lnSpc>
                <a:spcPts val="2235"/>
              </a:lnSpc>
            </a:pPr>
            <a:r>
              <a:rPr lang="en-US" sz="1500">
                <a:solidFill>
                  <a:srgbClr val="000000"/>
                </a:solidFill>
                <a:latin typeface="Canva Sans 2"/>
                <a:ea typeface="Canva Sans 2"/>
                <a:cs typeface="Canva Sans 2"/>
                <a:sym typeface="Canva Sans 2"/>
              </a:rPr>
              <a:t>     La stabilirea preparatelor şi băuturilor din listă este necesar să se ţină seama de </a:t>
            </a:r>
            <a:r>
              <a:rPr lang="en-US" sz="1500" b="true">
                <a:solidFill>
                  <a:srgbClr val="000000"/>
                </a:solidFill>
                <a:latin typeface="Canva Sans 2 Bold"/>
                <a:ea typeface="Canva Sans 2 Bold"/>
                <a:cs typeface="Canva Sans 2 Bold"/>
                <a:sym typeface="Canva Sans 2 Bold"/>
              </a:rPr>
              <a:t>condiţiile concrete</a:t>
            </a:r>
            <a:r>
              <a:rPr lang="en-US" sz="1500">
                <a:solidFill>
                  <a:srgbClr val="000000"/>
                </a:solidFill>
                <a:latin typeface="Canva Sans 2"/>
                <a:ea typeface="Canva Sans 2"/>
                <a:cs typeface="Canva Sans 2"/>
                <a:sym typeface="Canva Sans 2"/>
              </a:rPr>
              <a:t> existente în fiecare unitate şi anume:</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condiţiile de producţie din bucătărie;</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serviciul ales pentru oferirea preparatelor respective;</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structura clientelei (locale şi internaţionale);</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posibilităţile de aprovizionare cu alimente de pe piaţa locală;</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preţurile alimentelor ce intră în componenţa diferitelor preparate. </a:t>
            </a:r>
          </a:p>
          <a:p>
            <a:pPr algn="just">
              <a:lnSpc>
                <a:spcPts val="2235"/>
              </a:lnSpc>
            </a:pPr>
            <a:r>
              <a:rPr lang="en-US" sz="1500">
                <a:solidFill>
                  <a:srgbClr val="000000"/>
                </a:solidFill>
                <a:latin typeface="Canva Sans 2"/>
                <a:ea typeface="Canva Sans 2"/>
                <a:cs typeface="Canva Sans 2"/>
                <a:sym typeface="Canva Sans 2"/>
              </a:rPr>
              <a:t>      Atunci când se reînnoiesc, noile tipuri de liste trebuie să se ţină seama de </a:t>
            </a:r>
            <a:r>
              <a:rPr lang="en-US" sz="1500" b="true">
                <a:solidFill>
                  <a:srgbClr val="000000"/>
                </a:solidFill>
                <a:latin typeface="Canva Sans 2 Bold"/>
                <a:ea typeface="Canva Sans 2 Bold"/>
                <a:cs typeface="Canva Sans 2 Bold"/>
                <a:sym typeface="Canva Sans 2 Bold"/>
              </a:rPr>
              <a:t>cerinţe</a:t>
            </a:r>
            <a:r>
              <a:rPr lang="en-US" sz="1500">
                <a:solidFill>
                  <a:srgbClr val="000000"/>
                </a:solidFill>
                <a:latin typeface="Canva Sans 2"/>
                <a:ea typeface="Canva Sans 2"/>
                <a:cs typeface="Canva Sans 2"/>
                <a:sym typeface="Canva Sans 2"/>
              </a:rPr>
              <a:t>:</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schimbarea concepţiei grafice după 3-5 ani;</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necesarul de liste pentru perioada respectivă;</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posibilităţile financiare ale unităţii pentru tipurile noilor liste;</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selecţionarea tipului de listă şi a hârtiei;</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grafica listelor să sublinieze decorul restaurantului şi să corespundă specificului acestuia;</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dimensiunea şi forma listelor să se aleagă în funcţie de posibilităţile tipografice, ele trebuie să fie uşor lizibil şi să poată fi adaptate cu uşurinţă în dispozitivele (suporturile) de prezentare ale unităţii;</a:t>
            </a:r>
          </a:p>
          <a:p>
            <a:pPr algn="just" marL="323850" indent="-161925" lvl="1">
              <a:lnSpc>
                <a:spcPts val="2235"/>
              </a:lnSpc>
              <a:buFont typeface="Arial"/>
              <a:buChar char="•"/>
            </a:pPr>
            <a:r>
              <a:rPr lang="en-US" sz="1500">
                <a:solidFill>
                  <a:srgbClr val="000000"/>
                </a:solidFill>
                <a:latin typeface="Canva Sans 2"/>
                <a:ea typeface="Canva Sans 2"/>
                <a:cs typeface="Canva Sans 2"/>
                <a:sym typeface="Canva Sans 2"/>
              </a:rPr>
              <a:t>hârtia să fie de bună calitate, culoare deschisă, groasă, lucioasă sau mată, rezistentă la uzură.</a:t>
            </a:r>
          </a:p>
          <a:p>
            <a:pPr algn="just">
              <a:lnSpc>
                <a:spcPts val="1639"/>
              </a:lnSpc>
            </a:pPr>
            <a:r>
              <a:rPr lang="en-US" sz="1100">
                <a:solidFill>
                  <a:srgbClr val="000000"/>
                </a:solidFill>
                <a:latin typeface="Canva Sans 2"/>
                <a:ea typeface="Canva Sans 2"/>
                <a:cs typeface="Canva Sans 2"/>
                <a:sym typeface="Canva Sans 2"/>
              </a:rPr>
              <a:t>         (Bibliografie: https://file.ucdc.ro/cursuri/T_3_n35_Tehnologie_hoteliera.pdf)</a:t>
            </a:r>
          </a:p>
          <a:p>
            <a:pPr algn="just">
              <a:lnSpc>
                <a:spcPts val="2235"/>
              </a:lnSpc>
            </a:pPr>
          </a:p>
        </p:txBody>
      </p:sp>
      <p:sp>
        <p:nvSpPr>
          <p:cNvPr name="Freeform 23" id="23"/>
          <p:cNvSpPr/>
          <p:nvPr/>
        </p:nvSpPr>
        <p:spPr>
          <a:xfrm flipH="false" flipV="false" rot="0">
            <a:off x="16585827" y="4845567"/>
            <a:ext cx="928753" cy="1265762"/>
          </a:xfrm>
          <a:custGeom>
            <a:avLst/>
            <a:gdLst/>
            <a:ahLst/>
            <a:cxnLst/>
            <a:rect r="r" b="b" t="t" l="l"/>
            <a:pathLst>
              <a:path h="1265762" w="928753">
                <a:moveTo>
                  <a:pt x="0" y="0"/>
                </a:moveTo>
                <a:lnTo>
                  <a:pt x="928753" y="0"/>
                </a:lnTo>
                <a:lnTo>
                  <a:pt x="928753" y="1265762"/>
                </a:lnTo>
                <a:lnTo>
                  <a:pt x="0" y="12657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4" id="24"/>
          <p:cNvSpPr/>
          <p:nvPr/>
        </p:nvSpPr>
        <p:spPr>
          <a:xfrm flipH="false" flipV="false" rot="0">
            <a:off x="2397" y="1385802"/>
            <a:ext cx="2967757" cy="2778562"/>
          </a:xfrm>
          <a:custGeom>
            <a:avLst/>
            <a:gdLst/>
            <a:ahLst/>
            <a:cxnLst/>
            <a:rect r="r" b="b" t="t" l="l"/>
            <a:pathLst>
              <a:path h="2778562" w="2967757">
                <a:moveTo>
                  <a:pt x="0" y="0"/>
                </a:moveTo>
                <a:lnTo>
                  <a:pt x="2967757" y="0"/>
                </a:lnTo>
                <a:lnTo>
                  <a:pt x="2967757" y="2778563"/>
                </a:lnTo>
                <a:lnTo>
                  <a:pt x="0" y="27785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10800000">
            <a:off x="15101948" y="7308058"/>
            <a:ext cx="2967757" cy="2778562"/>
          </a:xfrm>
          <a:custGeom>
            <a:avLst/>
            <a:gdLst/>
            <a:ahLst/>
            <a:cxnLst/>
            <a:rect r="r" b="b" t="t" l="l"/>
            <a:pathLst>
              <a:path h="2778562" w="2967757">
                <a:moveTo>
                  <a:pt x="0" y="0"/>
                </a:moveTo>
                <a:lnTo>
                  <a:pt x="2967758" y="0"/>
                </a:lnTo>
                <a:lnTo>
                  <a:pt x="2967758" y="2778562"/>
                </a:lnTo>
                <a:lnTo>
                  <a:pt x="0" y="27785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5303289" y="3995510"/>
            <a:ext cx="1483136" cy="613766"/>
          </a:xfrm>
          <a:custGeom>
            <a:avLst/>
            <a:gdLst/>
            <a:ahLst/>
            <a:cxnLst/>
            <a:rect r="r" b="b" t="t" l="l"/>
            <a:pathLst>
              <a:path h="613766" w="1483136">
                <a:moveTo>
                  <a:pt x="0" y="0"/>
                </a:moveTo>
                <a:lnTo>
                  <a:pt x="1483136" y="0"/>
                </a:lnTo>
                <a:lnTo>
                  <a:pt x="1483136" y="613766"/>
                </a:lnTo>
                <a:lnTo>
                  <a:pt x="0" y="613766"/>
                </a:lnTo>
                <a:lnTo>
                  <a:pt x="0" y="0"/>
                </a:lnTo>
                <a:close/>
              </a:path>
            </a:pathLst>
          </a:custGeom>
          <a:blipFill>
            <a:blip r:embed="rId7"/>
            <a:stretch>
              <a:fillRect l="0" t="-13573" r="0" b="0"/>
            </a:stretch>
          </a:blipFill>
        </p:spPr>
      </p:sp>
      <p:sp>
        <p:nvSpPr>
          <p:cNvPr name="Freeform 27" id="27"/>
          <p:cNvSpPr/>
          <p:nvPr/>
        </p:nvSpPr>
        <p:spPr>
          <a:xfrm flipH="false" flipV="false" rot="0">
            <a:off x="16585827" y="613195"/>
            <a:ext cx="710188" cy="1014555"/>
          </a:xfrm>
          <a:custGeom>
            <a:avLst/>
            <a:gdLst/>
            <a:ahLst/>
            <a:cxnLst/>
            <a:rect r="r" b="b" t="t" l="l"/>
            <a:pathLst>
              <a:path h="1014555" w="710188">
                <a:moveTo>
                  <a:pt x="0" y="0"/>
                </a:moveTo>
                <a:lnTo>
                  <a:pt x="710188" y="0"/>
                </a:lnTo>
                <a:lnTo>
                  <a:pt x="710188" y="1014554"/>
                </a:lnTo>
                <a:lnTo>
                  <a:pt x="0" y="10145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8" id="28"/>
          <p:cNvSpPr/>
          <p:nvPr/>
        </p:nvSpPr>
        <p:spPr>
          <a:xfrm flipH="false" flipV="false" rot="0">
            <a:off x="8120711" y="801658"/>
            <a:ext cx="787322" cy="760750"/>
          </a:xfrm>
          <a:custGeom>
            <a:avLst/>
            <a:gdLst/>
            <a:ahLst/>
            <a:cxnLst/>
            <a:rect r="r" b="b" t="t" l="l"/>
            <a:pathLst>
              <a:path h="760750" w="787322">
                <a:moveTo>
                  <a:pt x="0" y="0"/>
                </a:moveTo>
                <a:lnTo>
                  <a:pt x="787322" y="0"/>
                </a:lnTo>
                <a:lnTo>
                  <a:pt x="787322" y="760750"/>
                </a:lnTo>
                <a:lnTo>
                  <a:pt x="0" y="7607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9" id="29"/>
          <p:cNvSpPr txBox="true"/>
          <p:nvPr/>
        </p:nvSpPr>
        <p:spPr>
          <a:xfrm rot="0">
            <a:off x="1406166" y="731602"/>
            <a:ext cx="6882069" cy="554355"/>
          </a:xfrm>
          <a:prstGeom prst="rect">
            <a:avLst/>
          </a:prstGeom>
        </p:spPr>
        <p:txBody>
          <a:bodyPr anchor="t" rtlCol="false" tIns="0" lIns="0" bIns="0" rIns="0">
            <a:spAutoFit/>
          </a:bodyPr>
          <a:lstStyle/>
          <a:p>
            <a:pPr algn="ctr" marL="0" indent="0" lvl="0">
              <a:lnSpc>
                <a:spcPts val="2160"/>
              </a:lnSpc>
            </a:pPr>
            <a:r>
              <a:rPr lang="en-US" b="true" sz="2000" spc="-50">
                <a:solidFill>
                  <a:srgbClr val="4E1111"/>
                </a:solidFill>
                <a:latin typeface="Barlow Bold"/>
                <a:ea typeface="Barlow Bold"/>
                <a:cs typeface="Barlow Bold"/>
                <a:sym typeface="Barlow Bold"/>
              </a:rPr>
              <a:t>Metode de promovare a ofertei de produse culinare și de patiserie – cofetărie: Listele de meniu</a:t>
            </a:r>
          </a:p>
        </p:txBody>
      </p:sp>
      <p:sp>
        <p:nvSpPr>
          <p:cNvPr name="TextBox 30" id="30"/>
          <p:cNvSpPr txBox="true"/>
          <p:nvPr/>
        </p:nvSpPr>
        <p:spPr>
          <a:xfrm rot="0">
            <a:off x="6921123" y="47625"/>
            <a:ext cx="6101289" cy="481965"/>
          </a:xfrm>
          <a:prstGeom prst="rect">
            <a:avLst/>
          </a:prstGeom>
        </p:spPr>
        <p:txBody>
          <a:bodyPr anchor="t" rtlCol="false" tIns="0" lIns="0" bIns="0" rIns="0">
            <a:spAutoFit/>
          </a:bodyPr>
          <a:lstStyle/>
          <a:p>
            <a:pPr algn="l" marL="0" indent="0" lvl="0">
              <a:lnSpc>
                <a:spcPts val="3780"/>
              </a:lnSpc>
            </a:pPr>
            <a:r>
              <a:rPr lang="en-US" b="true" sz="3500">
                <a:solidFill>
                  <a:srgbClr val="521B1B">
                    <a:alpha val="87843"/>
                  </a:srgbClr>
                </a:solidFill>
                <a:latin typeface="Barlow Bold"/>
                <a:ea typeface="Barlow Bold"/>
                <a:cs typeface="Barlow Bold"/>
                <a:sym typeface="Barlow Bold"/>
              </a:rPr>
              <a:t>FIȘĂ DE DOCUMENTARE</a:t>
            </a:r>
          </a:p>
        </p:txBody>
      </p:sp>
      <p:sp>
        <p:nvSpPr>
          <p:cNvPr name="TextBox 31" id="31"/>
          <p:cNvSpPr txBox="true"/>
          <p:nvPr/>
        </p:nvSpPr>
        <p:spPr>
          <a:xfrm rot="0">
            <a:off x="667193" y="1577422"/>
            <a:ext cx="7891737" cy="8709578"/>
          </a:xfrm>
          <a:prstGeom prst="rect">
            <a:avLst/>
          </a:prstGeom>
        </p:spPr>
        <p:txBody>
          <a:bodyPr anchor="t" rtlCol="false" tIns="0" lIns="0" bIns="0" rIns="0">
            <a:spAutoFit/>
          </a:bodyPr>
          <a:lstStyle/>
          <a:p>
            <a:pPr algn="just">
              <a:lnSpc>
                <a:spcPts val="2273"/>
              </a:lnSpc>
            </a:pPr>
            <a:r>
              <a:rPr lang="en-US" sz="1485">
                <a:solidFill>
                  <a:srgbClr val="000000"/>
                </a:solidFill>
                <a:latin typeface="Canva Sans 2"/>
                <a:ea typeface="Canva Sans 2"/>
                <a:cs typeface="Canva Sans 2"/>
                <a:sym typeface="Canva Sans 2"/>
              </a:rPr>
              <a:t>         Listele de meniu prezentate clienților în condiții de profitabilitate dorită de către fiecare administrator de restaurant, trebuie să fie un mijloc prin care să se asigure, în final, creșterea vânzărilor. În acest context, listele de preparate şi băuturi trebuie să constituie în primul rând un mijloc de marketing pentru că, indiferent de motivaţia servirii meselor de clienţi, aceştia sunt dornici să regăsească în liste tocmai motivele pentru care ei sunt prezenţi în unităţile respective. Listele întocmite, prin calitate şi claritate, fac o bună prezentare a sortimentelor oferite clientelei, adaptarea ofertei pentru a vinde ceea ce convine, adică a găsi o bună adaptare între oferta restaurantelor şi cerinţele pieţei. </a:t>
            </a:r>
          </a:p>
          <a:p>
            <a:pPr algn="just">
              <a:lnSpc>
                <a:spcPts val="2273"/>
              </a:lnSpc>
            </a:pPr>
          </a:p>
          <a:p>
            <a:pPr algn="just">
              <a:lnSpc>
                <a:spcPts val="2273"/>
              </a:lnSpc>
            </a:pPr>
            <a:r>
              <a:rPr lang="en-US" sz="1485">
                <a:solidFill>
                  <a:srgbClr val="000000"/>
                </a:solidFill>
                <a:latin typeface="Canva Sans 2"/>
                <a:ea typeface="Canva Sans 2"/>
                <a:cs typeface="Canva Sans 2"/>
                <a:sym typeface="Canva Sans 2"/>
              </a:rPr>
              <a:t>           </a:t>
            </a:r>
            <a:r>
              <a:rPr lang="en-US" sz="1485" b="true">
                <a:solidFill>
                  <a:srgbClr val="000000"/>
                </a:solidFill>
                <a:latin typeface="Canva Sans 2 Bold"/>
                <a:ea typeface="Canva Sans 2 Bold"/>
                <a:cs typeface="Canva Sans 2 Bold"/>
                <a:sym typeface="Canva Sans 2 Bold"/>
              </a:rPr>
              <a:t>Cerinţe pentru realizarea listelor de meniu</a:t>
            </a:r>
          </a:p>
          <a:p>
            <a:pPr algn="just">
              <a:lnSpc>
                <a:spcPts val="2273"/>
              </a:lnSpc>
            </a:pPr>
            <a:r>
              <a:rPr lang="en-US" sz="1485">
                <a:solidFill>
                  <a:srgbClr val="000000"/>
                </a:solidFill>
                <a:latin typeface="Canva Sans 2"/>
                <a:ea typeface="Canva Sans 2"/>
                <a:cs typeface="Canva Sans 2"/>
                <a:sym typeface="Canva Sans 2"/>
              </a:rPr>
              <a:t>         </a:t>
            </a:r>
            <a:r>
              <a:rPr lang="en-US" sz="1485">
                <a:solidFill>
                  <a:srgbClr val="000000"/>
                </a:solidFill>
                <a:latin typeface="Canva Sans 2"/>
                <a:ea typeface="Canva Sans 2"/>
                <a:cs typeface="Canva Sans 2"/>
                <a:sym typeface="Canva Sans 2"/>
              </a:rPr>
              <a:t>Activitatea practică a generalizat metoda alcătuirii listei de preparate şi băuturi diferenţiat pe tipuri de unităţi, în funcţie de categoria lor şi de sortimentele pe care le oferă clienţilor în mod curent. De obicei, în marile unităţi se întocmesc liste separate pentru preparate, băuturi şi micul dejun, pentru copii etc. </a:t>
            </a:r>
          </a:p>
          <a:p>
            <a:pPr algn="just">
              <a:lnSpc>
                <a:spcPts val="2273"/>
              </a:lnSpc>
            </a:pPr>
            <a:r>
              <a:rPr lang="en-US" sz="1485">
                <a:solidFill>
                  <a:srgbClr val="000000"/>
                </a:solidFill>
                <a:latin typeface="Canva Sans 2"/>
                <a:ea typeface="Canva Sans 2"/>
                <a:cs typeface="Canva Sans 2"/>
                <a:sym typeface="Canva Sans 2"/>
              </a:rPr>
              <a:t>          Listele întocmite trebuie să răspundă anumitor </a:t>
            </a:r>
            <a:r>
              <a:rPr lang="en-US" sz="1485" b="true">
                <a:solidFill>
                  <a:srgbClr val="000000"/>
                </a:solidFill>
                <a:latin typeface="Canva Sans 2 Bold"/>
                <a:ea typeface="Canva Sans 2 Bold"/>
                <a:cs typeface="Canva Sans 2 Bold"/>
                <a:sym typeface="Canva Sans 2 Bold"/>
              </a:rPr>
              <a:t>cerinţe de ordin general</a:t>
            </a:r>
            <a:r>
              <a:rPr lang="en-US" sz="1485">
                <a:solidFill>
                  <a:srgbClr val="000000"/>
                </a:solidFill>
                <a:latin typeface="Canva Sans 2"/>
                <a:ea typeface="Canva Sans 2"/>
                <a:cs typeface="Canva Sans 2"/>
                <a:sym typeface="Canva Sans 2"/>
              </a:rPr>
              <a:t> şi anume:</a:t>
            </a:r>
          </a:p>
          <a:p>
            <a:pPr algn="just" marL="320748" indent="-160374" lvl="1">
              <a:lnSpc>
                <a:spcPts val="2273"/>
              </a:lnSpc>
              <a:buFont typeface="Arial"/>
              <a:buChar char="•"/>
            </a:pPr>
            <a:r>
              <a:rPr lang="en-US" sz="1485">
                <a:solidFill>
                  <a:srgbClr val="000000"/>
                </a:solidFill>
                <a:latin typeface="Canva Sans 2"/>
                <a:ea typeface="Canva Sans 2"/>
                <a:cs typeface="Canva Sans 2"/>
                <a:sym typeface="Canva Sans 2"/>
              </a:rPr>
              <a:t>să fie estetice, cu o grafică corespunzătoare, astfel încât să constituie un mijloc de reclamă pentru unitatea respectivă, să trezească interesul clientului şi să-i stimuleze apetitul şi imaginaţia;</a:t>
            </a:r>
          </a:p>
          <a:p>
            <a:pPr algn="just" marL="320748" indent="-160374" lvl="1">
              <a:lnSpc>
                <a:spcPts val="2273"/>
              </a:lnSpc>
              <a:buFont typeface="Arial"/>
              <a:buChar char="•"/>
            </a:pPr>
            <a:r>
              <a:rPr lang="en-US" sz="1485">
                <a:solidFill>
                  <a:srgbClr val="000000"/>
                </a:solidFill>
                <a:latin typeface="Canva Sans 2"/>
                <a:ea typeface="Canva Sans 2"/>
                <a:cs typeface="Canva Sans 2"/>
                <a:sym typeface="Canva Sans 2"/>
              </a:rPr>
              <a:t>să arate denumirea, să sugereze profilul restaurantului, al firmei, logoul şi alte informaţii;</a:t>
            </a:r>
          </a:p>
          <a:p>
            <a:pPr algn="just" marL="320748" indent="-160374" lvl="1">
              <a:lnSpc>
                <a:spcPts val="2273"/>
              </a:lnSpc>
              <a:buFont typeface="Arial"/>
              <a:buChar char="•"/>
            </a:pPr>
            <a:r>
              <a:rPr lang="en-US" sz="1485">
                <a:solidFill>
                  <a:srgbClr val="000000"/>
                </a:solidFill>
                <a:latin typeface="Canva Sans 2"/>
                <a:ea typeface="Canva Sans 2"/>
                <a:cs typeface="Canva Sans 2"/>
                <a:sym typeface="Canva Sans 2"/>
              </a:rPr>
              <a:t>să fie scrise corect, fără ştersături şi, în afară de limba română, textul lor să fie tradus în una-două limbi străine, corespunzător structurii clienţilor care frecventează unitatea;</a:t>
            </a:r>
          </a:p>
          <a:p>
            <a:pPr algn="just" marL="320748" indent="-160374" lvl="1">
              <a:lnSpc>
                <a:spcPts val="2273"/>
              </a:lnSpc>
              <a:buFont typeface="Arial"/>
              <a:buChar char="•"/>
            </a:pPr>
            <a:r>
              <a:rPr lang="en-US" sz="1485">
                <a:solidFill>
                  <a:srgbClr val="000000"/>
                </a:solidFill>
                <a:latin typeface="Canva Sans 2"/>
                <a:ea typeface="Canva Sans 2"/>
                <a:cs typeface="Canva Sans 2"/>
                <a:sym typeface="Canva Sans 2"/>
              </a:rPr>
              <a:t>să fie aranjate în pagină pe grupe de sortimente, de regulă în ordinea în care sunt servite şi a preţurilor, începând cu cele mai mici. Se va evidenția denumirea grupelor prin subtitluri, cu litere având caractere mai mari;</a:t>
            </a:r>
          </a:p>
          <a:p>
            <a:pPr algn="just" marL="320748" indent="-160374" lvl="1">
              <a:lnSpc>
                <a:spcPts val="2273"/>
              </a:lnSpc>
              <a:buFont typeface="Arial"/>
              <a:buChar char="•"/>
            </a:pPr>
            <a:r>
              <a:rPr lang="en-US" sz="1485">
                <a:solidFill>
                  <a:srgbClr val="000000"/>
                </a:solidFill>
                <a:latin typeface="Canva Sans 2"/>
                <a:ea typeface="Canva Sans 2"/>
                <a:cs typeface="Canva Sans 2"/>
                <a:sym typeface="Canva Sans 2"/>
              </a:rPr>
              <a:t> să fie dimensionate corespunzător;</a:t>
            </a:r>
          </a:p>
          <a:p>
            <a:pPr algn="just" marL="320748" indent="-160374" lvl="1">
              <a:lnSpc>
                <a:spcPts val="2273"/>
              </a:lnSpc>
              <a:buFont typeface="Arial"/>
              <a:buChar char="•"/>
            </a:pPr>
            <a:r>
              <a:rPr lang="en-US" sz="1485">
                <a:solidFill>
                  <a:srgbClr val="000000"/>
                </a:solidFill>
                <a:latin typeface="Canva Sans 2"/>
                <a:ea typeface="Canva Sans 2"/>
                <a:cs typeface="Canva Sans 2"/>
                <a:sym typeface="Canva Sans 2"/>
              </a:rPr>
              <a:t>să conţină denumirea completă a sortimentelor de preparate şi băuturi oferite, precum şi preţul pe unitate de măsură;</a:t>
            </a:r>
          </a:p>
          <a:p>
            <a:pPr algn="just">
              <a:lnSpc>
                <a:spcPts val="1981"/>
              </a:lnSpc>
            </a:pP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E6E6E6">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3904747" y="1028700"/>
            <a:ext cx="9535177" cy="8202917"/>
          </a:xfrm>
          <a:custGeom>
            <a:avLst/>
            <a:gdLst/>
            <a:ahLst/>
            <a:cxnLst/>
            <a:rect r="r" b="b" t="t" l="l"/>
            <a:pathLst>
              <a:path h="8202917" w="9535177">
                <a:moveTo>
                  <a:pt x="0" y="0"/>
                </a:moveTo>
                <a:lnTo>
                  <a:pt x="9535178" y="0"/>
                </a:lnTo>
                <a:lnTo>
                  <a:pt x="9535178" y="8202917"/>
                </a:lnTo>
                <a:lnTo>
                  <a:pt x="0" y="8202917"/>
                </a:lnTo>
                <a:lnTo>
                  <a:pt x="0" y="0"/>
                </a:lnTo>
                <a:close/>
              </a:path>
            </a:pathLst>
          </a:custGeom>
          <a:blipFill>
            <a:blip r:embed="rId2"/>
            <a:stretch>
              <a:fillRect l="-615" t="-5615" r="-615" b="0"/>
            </a:stretch>
          </a:blipFill>
        </p:spPr>
      </p:sp>
      <p:sp>
        <p:nvSpPr>
          <p:cNvPr name="Freeform 3" id="3"/>
          <p:cNvSpPr/>
          <p:nvPr/>
        </p:nvSpPr>
        <p:spPr>
          <a:xfrm flipH="false" flipV="false" rot="0">
            <a:off x="14628864" y="6994396"/>
            <a:ext cx="2630436" cy="1953099"/>
          </a:xfrm>
          <a:custGeom>
            <a:avLst/>
            <a:gdLst/>
            <a:ahLst/>
            <a:cxnLst/>
            <a:rect r="r" b="b" t="t" l="l"/>
            <a:pathLst>
              <a:path h="1953099" w="2630436">
                <a:moveTo>
                  <a:pt x="0" y="0"/>
                </a:moveTo>
                <a:lnTo>
                  <a:pt x="2630436" y="0"/>
                </a:lnTo>
                <a:lnTo>
                  <a:pt x="2630436" y="1953099"/>
                </a:lnTo>
                <a:lnTo>
                  <a:pt x="0" y="1953099"/>
                </a:lnTo>
                <a:lnTo>
                  <a:pt x="0" y="0"/>
                </a:lnTo>
                <a:close/>
              </a:path>
            </a:pathLst>
          </a:custGeom>
          <a:blipFill>
            <a:blip r:embed="rId3"/>
            <a:stretch>
              <a:fillRect l="0" t="0" r="0" b="0"/>
            </a:stretch>
          </a:blipFill>
        </p:spPr>
      </p:sp>
      <p:sp>
        <p:nvSpPr>
          <p:cNvPr name="Freeform 4" id="4"/>
          <p:cNvSpPr/>
          <p:nvPr/>
        </p:nvSpPr>
        <p:spPr>
          <a:xfrm flipH="false" flipV="false" rot="0">
            <a:off x="297780" y="630028"/>
            <a:ext cx="3125884" cy="2057400"/>
          </a:xfrm>
          <a:custGeom>
            <a:avLst/>
            <a:gdLst/>
            <a:ahLst/>
            <a:cxnLst/>
            <a:rect r="r" b="b" t="t" l="l"/>
            <a:pathLst>
              <a:path h="2057400" w="3125884">
                <a:moveTo>
                  <a:pt x="0" y="0"/>
                </a:moveTo>
                <a:lnTo>
                  <a:pt x="3125884" y="0"/>
                </a:lnTo>
                <a:lnTo>
                  <a:pt x="312588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0" y="4721411"/>
            <a:ext cx="2965939" cy="3249535"/>
          </a:xfrm>
          <a:custGeom>
            <a:avLst/>
            <a:gdLst/>
            <a:ahLst/>
            <a:cxnLst/>
            <a:rect r="r" b="b" t="t" l="l"/>
            <a:pathLst>
              <a:path h="3249535" w="2965939">
                <a:moveTo>
                  <a:pt x="0" y="0"/>
                </a:moveTo>
                <a:lnTo>
                  <a:pt x="2965939" y="0"/>
                </a:lnTo>
                <a:lnTo>
                  <a:pt x="2965939" y="3249534"/>
                </a:lnTo>
                <a:lnTo>
                  <a:pt x="0" y="32495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4304837" y="2305323"/>
            <a:ext cx="2537597" cy="3175245"/>
          </a:xfrm>
          <a:custGeom>
            <a:avLst/>
            <a:gdLst/>
            <a:ahLst/>
            <a:cxnLst/>
            <a:rect r="r" b="b" t="t" l="l"/>
            <a:pathLst>
              <a:path h="3175245" w="2537597">
                <a:moveTo>
                  <a:pt x="0" y="0"/>
                </a:moveTo>
                <a:lnTo>
                  <a:pt x="2537597" y="0"/>
                </a:lnTo>
                <a:lnTo>
                  <a:pt x="2537597" y="3175245"/>
                </a:lnTo>
                <a:lnTo>
                  <a:pt x="0" y="31752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904747" y="96627"/>
            <a:ext cx="9915674" cy="533400"/>
          </a:xfrm>
          <a:prstGeom prst="rect">
            <a:avLst/>
          </a:prstGeom>
        </p:spPr>
        <p:txBody>
          <a:bodyPr anchor="t" rtlCol="false" tIns="0" lIns="0" bIns="0" rIns="0">
            <a:spAutoFit/>
          </a:bodyPr>
          <a:lstStyle/>
          <a:p>
            <a:pPr algn="ctr">
              <a:lnSpc>
                <a:spcPts val="4199"/>
              </a:lnSpc>
              <a:spcBef>
                <a:spcPct val="0"/>
              </a:spcBef>
            </a:pPr>
            <a:r>
              <a:rPr lang="en-US" b="true" sz="2999">
                <a:solidFill>
                  <a:srgbClr val="4E1111"/>
                </a:solidFill>
                <a:latin typeface="Canva Sans 2 Bold"/>
                <a:ea typeface="Canva Sans 2 Bold"/>
                <a:cs typeface="Canva Sans 2 Bold"/>
                <a:sym typeface="Canva Sans 2 Bold"/>
              </a:rPr>
              <a:t>Șablonul care va sta la baza elaborării listei de meniu:</a:t>
            </a:r>
          </a:p>
        </p:txBody>
      </p:sp>
      <p:sp>
        <p:nvSpPr>
          <p:cNvPr name="TextBox 8" id="8"/>
          <p:cNvSpPr txBox="true"/>
          <p:nvPr/>
        </p:nvSpPr>
        <p:spPr>
          <a:xfrm rot="0">
            <a:off x="297780" y="9191625"/>
            <a:ext cx="17791164" cy="922464"/>
          </a:xfrm>
          <a:prstGeom prst="rect">
            <a:avLst/>
          </a:prstGeom>
        </p:spPr>
        <p:txBody>
          <a:bodyPr anchor="t" rtlCol="false" tIns="0" lIns="0" bIns="0" rIns="0">
            <a:spAutoFit/>
          </a:bodyPr>
          <a:lstStyle/>
          <a:p>
            <a:pPr algn="ctr">
              <a:lnSpc>
                <a:spcPts val="3683"/>
              </a:lnSpc>
              <a:spcBef>
                <a:spcPct val="0"/>
              </a:spcBef>
            </a:pPr>
            <a:r>
              <a:rPr lang="en-US" sz="2630">
                <a:solidFill>
                  <a:srgbClr val="4E1111"/>
                </a:solidFill>
                <a:latin typeface="Canva Sans 2"/>
                <a:ea typeface="Canva Sans 2"/>
                <a:cs typeface="Canva Sans 2"/>
                <a:sym typeface="Canva Sans 2"/>
              </a:rPr>
              <a:t> Link șablon: https://depositphotos.com/ro/vector/vector-template-restaurant-menu-price?list-chef-hat-cutlery-curls-233981470.html</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97956" y="-761551"/>
            <a:ext cx="6742124" cy="5838376"/>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4987" t="0" r="-14987" b="0"/>
              </a:stretch>
            </a:blipFill>
            <a:ln cap="sq">
              <a:noFill/>
              <a:prstDash val="solid"/>
              <a:miter/>
            </a:ln>
          </p:spPr>
        </p:sp>
      </p:grpSp>
      <p:grpSp>
        <p:nvGrpSpPr>
          <p:cNvPr name="Group 4" id="4"/>
          <p:cNvGrpSpPr/>
          <p:nvPr/>
        </p:nvGrpSpPr>
        <p:grpSpPr>
          <a:xfrm rot="0">
            <a:off x="2497956" y="5389840"/>
            <a:ext cx="6742124" cy="5838376"/>
            <a:chOff x="0" y="0"/>
            <a:chExt cx="4282440" cy="3708400"/>
          </a:xfrm>
        </p:grpSpPr>
        <p:sp>
          <p:nvSpPr>
            <p:cNvPr name="Freeform 5" id="5"/>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3"/>
              <a:stretch>
                <a:fillRect l="0" t="-36501" r="0" b="-36501"/>
              </a:stretch>
            </a:blipFill>
            <a:ln cap="sq">
              <a:noFill/>
              <a:prstDash val="solid"/>
              <a:miter/>
            </a:ln>
          </p:spPr>
        </p:sp>
      </p:grpSp>
      <p:grpSp>
        <p:nvGrpSpPr>
          <p:cNvPr name="Group 6" id="6"/>
          <p:cNvGrpSpPr/>
          <p:nvPr/>
        </p:nvGrpSpPr>
        <p:grpSpPr>
          <a:xfrm rot="0">
            <a:off x="-2715706" y="2327777"/>
            <a:ext cx="6742124" cy="5838376"/>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19554" t="0" r="-19554" b="0"/>
              </a:stretch>
            </a:blipFill>
            <a:ln cap="sq">
              <a:noFill/>
              <a:prstDash val="solid"/>
              <a:miter/>
            </a:ln>
          </p:spPr>
        </p:sp>
      </p:grpSp>
      <p:sp>
        <p:nvSpPr>
          <p:cNvPr name="Freeform 8" id="8"/>
          <p:cNvSpPr/>
          <p:nvPr/>
        </p:nvSpPr>
        <p:spPr>
          <a:xfrm flipH="false" flipV="false" rot="7221679">
            <a:off x="-87955" y="8370039"/>
            <a:ext cx="2898563" cy="2508574"/>
          </a:xfrm>
          <a:custGeom>
            <a:avLst/>
            <a:gdLst/>
            <a:ahLst/>
            <a:cxnLst/>
            <a:rect r="r" b="b" t="t" l="l"/>
            <a:pathLst>
              <a:path h="2508574" w="2898563">
                <a:moveTo>
                  <a:pt x="0" y="0"/>
                </a:moveTo>
                <a:lnTo>
                  <a:pt x="2898562" y="0"/>
                </a:lnTo>
                <a:lnTo>
                  <a:pt x="2898562" y="2508574"/>
                </a:lnTo>
                <a:lnTo>
                  <a:pt x="0" y="2508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7221679">
            <a:off x="-242648" y="-420709"/>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3578320">
            <a:off x="2164129" y="7062311"/>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3578320">
            <a:off x="2009436" y="-1728437"/>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3578320">
            <a:off x="2178543" y="9697524"/>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3578320">
            <a:off x="2023851" y="906776"/>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8924812" y="881203"/>
            <a:ext cx="9144000" cy="8451342"/>
          </a:xfrm>
          <a:prstGeom prst="rect">
            <a:avLst/>
          </a:prstGeom>
        </p:spPr>
        <p:txBody>
          <a:bodyPr anchor="t" rtlCol="false" tIns="0" lIns="0" bIns="0" rIns="0">
            <a:spAutoFit/>
          </a:bodyPr>
          <a:lstStyle/>
          <a:p>
            <a:pPr algn="ctr">
              <a:lnSpc>
                <a:spcPts val="4493"/>
              </a:lnSpc>
              <a:spcBef>
                <a:spcPct val="0"/>
              </a:spcBef>
            </a:pPr>
            <a:r>
              <a:rPr lang="en-US" b="true" sz="4199" spc="117" u="sng">
                <a:solidFill>
                  <a:srgbClr val="4F6A92"/>
                </a:solidFill>
                <a:latin typeface="Barlow Condensed Medium"/>
                <a:ea typeface="Barlow Condensed Medium"/>
                <a:cs typeface="Barlow Condensed Medium"/>
                <a:sym typeface="Barlow Condensed Medium"/>
                <a:hlinkClick r:id="rId11" tooltip="https://rocnee.eu/index.php/dcee-oriz/curriculum-oriz/repere-metodologice/repere-metodologice-2024-2025-cls-a-xii-a"/>
              </a:rPr>
              <a:t>Reperele metodologice pentru aplicarea c</a:t>
            </a:r>
            <a:r>
              <a:rPr lang="en-US" b="true" sz="4199" spc="117" strike="noStrike" u="sng">
                <a:solidFill>
                  <a:srgbClr val="4F6A92"/>
                </a:solidFill>
                <a:latin typeface="Barlow Condensed Medium"/>
                <a:ea typeface="Barlow Condensed Medium"/>
                <a:cs typeface="Barlow Condensed Medium"/>
                <a:sym typeface="Barlow Condensed Medium"/>
                <a:hlinkClick r:id="rId12" tooltip="https://rocnee.eu/index.php/dcee-oriz/curriculum-oriz/repere-metodologice/repere-metodologice-2024-2025-cls-a-xii-a"/>
              </a:rPr>
              <a:t>urriculumului național la clasa a XII-a în anul școlar 2024 - 2025</a:t>
            </a:r>
            <a:r>
              <a:rPr lang="en-US" b="true" sz="4199" spc="117" strike="noStrike" u="none">
                <a:solidFill>
                  <a:srgbClr val="4F6A92"/>
                </a:solidFill>
                <a:latin typeface="Barlow Condensed Medium"/>
                <a:ea typeface="Barlow Condensed Medium"/>
                <a:cs typeface="Barlow Condensed Medium"/>
                <a:sym typeface="Barlow Condensed Medium"/>
              </a:rPr>
              <a:t> au fost elaborate la nivelul Centrului Național de Politici în Educație și Evaluare pe discipline/ module/grupe de discipline/domenii de pregătire profesională, inclusiv pentru învățământul special. rezultând o colecție de 95 de materiale distincte.</a:t>
            </a:r>
          </a:p>
          <a:p>
            <a:pPr algn="ctr">
              <a:lnSpc>
                <a:spcPts val="4493"/>
              </a:lnSpc>
              <a:spcBef>
                <a:spcPct val="0"/>
              </a:spcBef>
            </a:pPr>
          </a:p>
          <a:p>
            <a:pPr algn="ctr" marL="906777" indent="-453388" lvl="1">
              <a:lnSpc>
                <a:spcPts val="4493"/>
              </a:lnSpc>
              <a:spcBef>
                <a:spcPct val="0"/>
              </a:spcBef>
              <a:buFont typeface="Arial"/>
              <a:buChar char="•"/>
            </a:pPr>
            <a:r>
              <a:rPr lang="en-US" b="true" sz="4199" spc="117" strike="noStrike" u="none">
                <a:solidFill>
                  <a:srgbClr val="4F6A92"/>
                </a:solidFill>
                <a:latin typeface="Barlow Condensed Medium"/>
                <a:ea typeface="Barlow Condensed Medium"/>
                <a:cs typeface="Barlow Condensed Medium"/>
                <a:sym typeface="Barlow Condensed Medium"/>
              </a:rPr>
              <a:t>P</a:t>
            </a:r>
            <a:r>
              <a:rPr lang="en-US" b="true" sz="4199" spc="117" strike="noStrike" u="none">
                <a:solidFill>
                  <a:srgbClr val="4F6A92"/>
                </a:solidFill>
                <a:latin typeface="Barlow Condensed Medium"/>
                <a:ea typeface="Barlow Condensed Medium"/>
                <a:cs typeface="Barlow Condensed Medium"/>
                <a:sym typeface="Barlow Condensed Medium"/>
              </a:rPr>
              <a:t>entru învățământul profesional și tehnic (IPT) s-au elaborat 17 repere metodologice pentru domeniile profesionale ale IPT, discipline/module de specialitate.</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4F6A92"/>
        </a:solidFill>
      </p:bgPr>
    </p:bg>
    <p:spTree>
      <p:nvGrpSpPr>
        <p:cNvPr id="1" name=""/>
        <p:cNvGrpSpPr/>
        <p:nvPr/>
      </p:nvGrpSpPr>
      <p:grpSpPr>
        <a:xfrm>
          <a:off x="0" y="0"/>
          <a:ext cx="0" cy="0"/>
          <a:chOff x="0" y="0"/>
          <a:chExt cx="0" cy="0"/>
        </a:xfrm>
      </p:grpSpPr>
      <p:sp>
        <p:nvSpPr>
          <p:cNvPr name="Freeform 2" id="2"/>
          <p:cNvSpPr/>
          <p:nvPr/>
        </p:nvSpPr>
        <p:spPr>
          <a:xfrm flipH="false" flipV="false" rot="7221679">
            <a:off x="-134942" y="1065112"/>
            <a:ext cx="7262896" cy="6285707"/>
          </a:xfrm>
          <a:custGeom>
            <a:avLst/>
            <a:gdLst/>
            <a:ahLst/>
            <a:cxnLst/>
            <a:rect r="r" b="b" t="t" l="l"/>
            <a:pathLst>
              <a:path h="6285707" w="7262896">
                <a:moveTo>
                  <a:pt x="0" y="0"/>
                </a:moveTo>
                <a:lnTo>
                  <a:pt x="7262896" y="0"/>
                </a:lnTo>
                <a:lnTo>
                  <a:pt x="7262896" y="6285707"/>
                </a:lnTo>
                <a:lnTo>
                  <a:pt x="0" y="62857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221679">
            <a:off x="5201503" y="4486069"/>
            <a:ext cx="7764131" cy="6719502"/>
          </a:xfrm>
          <a:custGeom>
            <a:avLst/>
            <a:gdLst/>
            <a:ahLst/>
            <a:cxnLst/>
            <a:rect r="r" b="b" t="t" l="l"/>
            <a:pathLst>
              <a:path h="6719502" w="7764131">
                <a:moveTo>
                  <a:pt x="0" y="0"/>
                </a:moveTo>
                <a:lnTo>
                  <a:pt x="7764131" y="0"/>
                </a:lnTo>
                <a:lnTo>
                  <a:pt x="7764131" y="6719502"/>
                </a:lnTo>
                <a:lnTo>
                  <a:pt x="0" y="6719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7221679">
            <a:off x="5664584" y="-1768525"/>
            <a:ext cx="7044791" cy="6096946"/>
          </a:xfrm>
          <a:custGeom>
            <a:avLst/>
            <a:gdLst/>
            <a:ahLst/>
            <a:cxnLst/>
            <a:rect r="r" b="b" t="t" l="l"/>
            <a:pathLst>
              <a:path h="6096946" w="7044791">
                <a:moveTo>
                  <a:pt x="0" y="0"/>
                </a:moveTo>
                <a:lnTo>
                  <a:pt x="7044791" y="0"/>
                </a:lnTo>
                <a:lnTo>
                  <a:pt x="7044791" y="6096947"/>
                </a:lnTo>
                <a:lnTo>
                  <a:pt x="0" y="60969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7221679">
            <a:off x="11145009" y="1065112"/>
            <a:ext cx="7262896" cy="6285707"/>
          </a:xfrm>
          <a:custGeom>
            <a:avLst/>
            <a:gdLst/>
            <a:ahLst/>
            <a:cxnLst/>
            <a:rect r="r" b="b" t="t" l="l"/>
            <a:pathLst>
              <a:path h="6285707" w="7262896">
                <a:moveTo>
                  <a:pt x="0" y="0"/>
                </a:moveTo>
                <a:lnTo>
                  <a:pt x="7262896" y="0"/>
                </a:lnTo>
                <a:lnTo>
                  <a:pt x="7262896" y="6285707"/>
                </a:lnTo>
                <a:lnTo>
                  <a:pt x="0" y="62857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7221679">
            <a:off x="-677795" y="8402657"/>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7221679">
            <a:off x="16059714" y="-570679"/>
            <a:ext cx="2898563" cy="2508574"/>
          </a:xfrm>
          <a:custGeom>
            <a:avLst/>
            <a:gdLst/>
            <a:ahLst/>
            <a:cxnLst/>
            <a:rect r="r" b="b" t="t" l="l"/>
            <a:pathLst>
              <a:path h="2508574" w="2898563">
                <a:moveTo>
                  <a:pt x="0" y="0"/>
                </a:moveTo>
                <a:lnTo>
                  <a:pt x="2898563" y="0"/>
                </a:lnTo>
                <a:lnTo>
                  <a:pt x="2898563" y="2508574"/>
                </a:lnTo>
                <a:lnTo>
                  <a:pt x="0" y="2508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3578320">
            <a:off x="1619059" y="7116835"/>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3578320">
            <a:off x="12731592" y="7451955"/>
            <a:ext cx="2904567" cy="2513771"/>
          </a:xfrm>
          <a:custGeom>
            <a:avLst/>
            <a:gdLst/>
            <a:ahLst/>
            <a:cxnLst/>
            <a:rect r="r" b="b" t="t" l="l"/>
            <a:pathLst>
              <a:path h="2513771" w="2904567">
                <a:moveTo>
                  <a:pt x="0" y="0"/>
                </a:moveTo>
                <a:lnTo>
                  <a:pt x="2904566" y="0"/>
                </a:lnTo>
                <a:lnTo>
                  <a:pt x="2904566" y="2513770"/>
                </a:lnTo>
                <a:lnTo>
                  <a:pt x="0" y="251377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3578320">
            <a:off x="15017148" y="7451955"/>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3578320">
            <a:off x="-684556" y="5784649"/>
            <a:ext cx="2904567" cy="2513771"/>
          </a:xfrm>
          <a:custGeom>
            <a:avLst/>
            <a:gdLst/>
            <a:ahLst/>
            <a:cxnLst/>
            <a:rect r="r" b="b" t="t" l="l"/>
            <a:pathLst>
              <a:path h="2513771" w="2904567">
                <a:moveTo>
                  <a:pt x="0" y="0"/>
                </a:moveTo>
                <a:lnTo>
                  <a:pt x="2904566" y="0"/>
                </a:lnTo>
                <a:lnTo>
                  <a:pt x="2904566" y="2513771"/>
                </a:lnTo>
                <a:lnTo>
                  <a:pt x="0" y="251377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6446384" y="558618"/>
            <a:ext cx="5395232" cy="2966466"/>
          </a:xfrm>
          <a:prstGeom prst="rect">
            <a:avLst/>
          </a:prstGeom>
        </p:spPr>
        <p:txBody>
          <a:bodyPr anchor="t" rtlCol="false" tIns="0" lIns="0" bIns="0" rIns="0">
            <a:spAutoFit/>
          </a:bodyPr>
          <a:lstStyle/>
          <a:p>
            <a:pPr algn="ctr" marL="0" indent="0" lvl="1">
              <a:lnSpc>
                <a:spcPts val="3312"/>
              </a:lnSpc>
            </a:pPr>
            <a:r>
              <a:rPr lang="en-US" sz="3600" spc="100">
                <a:solidFill>
                  <a:srgbClr val="145DA0"/>
                </a:solidFill>
                <a:latin typeface="Barlow Condensed"/>
                <a:ea typeface="Barlow Condensed"/>
                <a:cs typeface="Barlow Condensed"/>
                <a:sym typeface="Barlow Condensed"/>
              </a:rPr>
              <a:t>Reperele metodologice </a:t>
            </a:r>
            <a:r>
              <a:rPr lang="en-US" sz="3600" spc="100" u="sng">
                <a:solidFill>
                  <a:srgbClr val="145DA0"/>
                </a:solidFill>
                <a:latin typeface="Barlow Condensed"/>
                <a:ea typeface="Barlow Condensed"/>
                <a:cs typeface="Barlow Condensed"/>
                <a:sym typeface="Barlow Condensed"/>
                <a:hlinkClick r:id="rId14" tooltip="https://rocnee.eu/index.php/dcee-oriz/curriculum-oriz/repere-metodologice/repere-metodologice-2024-2025-cls-a-xii-a"/>
              </a:rPr>
              <a:t>pentru aplicarea curriculumului național la clasa a XII-a</a:t>
            </a:r>
            <a:r>
              <a:rPr lang="en-US" sz="3600" spc="100">
                <a:solidFill>
                  <a:srgbClr val="145DA0"/>
                </a:solidFill>
                <a:latin typeface="Barlow Condensed"/>
                <a:ea typeface="Barlow Condensed"/>
                <a:cs typeface="Barlow Condensed"/>
                <a:sym typeface="Barlow Condensed"/>
              </a:rPr>
              <a:t> au ca scop adaptarea demersului didactic din învățământul profesional și tehnic în anul școlar 2024 -2025</a:t>
            </a:r>
          </a:p>
        </p:txBody>
      </p:sp>
      <p:sp>
        <p:nvSpPr>
          <p:cNvPr name="TextBox 13" id="13"/>
          <p:cNvSpPr txBox="true"/>
          <p:nvPr/>
        </p:nvSpPr>
        <p:spPr>
          <a:xfrm rot="0">
            <a:off x="6008653" y="4984404"/>
            <a:ext cx="6356653" cy="5071910"/>
          </a:xfrm>
          <a:prstGeom prst="rect">
            <a:avLst/>
          </a:prstGeom>
        </p:spPr>
        <p:txBody>
          <a:bodyPr anchor="t" rtlCol="false" tIns="0" lIns="0" bIns="0" rIns="0">
            <a:spAutoFit/>
          </a:bodyPr>
          <a:lstStyle/>
          <a:p>
            <a:pPr algn="ctr">
              <a:lnSpc>
                <a:spcPts val="4002"/>
              </a:lnSpc>
            </a:pPr>
            <a:r>
              <a:rPr lang="en-US" sz="3740" spc="104">
                <a:solidFill>
                  <a:srgbClr val="4F6A92"/>
                </a:solidFill>
                <a:latin typeface="Barlow Condensed"/>
                <a:ea typeface="Barlow Condensed"/>
                <a:cs typeface="Barlow Condensed"/>
                <a:sym typeface="Barlow Condensed"/>
              </a:rPr>
              <a:t>Profesorul de specialitate</a:t>
            </a:r>
          </a:p>
          <a:p>
            <a:pPr algn="ctr">
              <a:lnSpc>
                <a:spcPts val="4002"/>
              </a:lnSpc>
            </a:pPr>
            <a:r>
              <a:rPr lang="en-US" sz="3740" spc="104">
                <a:solidFill>
                  <a:srgbClr val="4F6A92"/>
                </a:solidFill>
                <a:latin typeface="Barlow Condensed"/>
                <a:ea typeface="Barlow Condensed"/>
                <a:cs typeface="Barlow Condensed"/>
                <a:sym typeface="Barlow Condensed"/>
              </a:rPr>
              <a:t>va proiecta demersul didactic </a:t>
            </a:r>
          </a:p>
          <a:p>
            <a:pPr algn="ctr" marL="0" indent="0" lvl="1">
              <a:lnSpc>
                <a:spcPts val="4002"/>
              </a:lnSpc>
              <a:spcBef>
                <a:spcPct val="0"/>
              </a:spcBef>
            </a:pPr>
            <a:r>
              <a:rPr lang="en-US" sz="3740" spc="104">
                <a:solidFill>
                  <a:srgbClr val="4F6A92"/>
                </a:solidFill>
                <a:latin typeface="Barlow Condensed"/>
                <a:ea typeface="Barlow Condensed"/>
                <a:cs typeface="Barlow Condensed"/>
                <a:sym typeface="Barlow Condensed"/>
              </a:rPr>
              <a:t>astfel încât să vină în intâmpinarea interesului elevilor, dar și a nevoilor specifice de pe piața locală a muncii, personalizând metodele și mijloacele didactice astfel încât să fie atinse toate competențele specific aferente calificării profesionale.</a:t>
            </a:r>
          </a:p>
        </p:txBody>
      </p:sp>
      <p:sp>
        <p:nvSpPr>
          <p:cNvPr name="TextBox 14" id="14"/>
          <p:cNvSpPr txBox="true"/>
          <p:nvPr/>
        </p:nvSpPr>
        <p:spPr>
          <a:xfrm rot="0">
            <a:off x="406200" y="1543757"/>
            <a:ext cx="6322659" cy="5576735"/>
          </a:xfrm>
          <a:prstGeom prst="rect">
            <a:avLst/>
          </a:prstGeom>
        </p:spPr>
        <p:txBody>
          <a:bodyPr anchor="t" rtlCol="false" tIns="0" lIns="0" bIns="0" rIns="0">
            <a:spAutoFit/>
          </a:bodyPr>
          <a:lstStyle/>
          <a:p>
            <a:pPr algn="ctr">
              <a:lnSpc>
                <a:spcPts val="4002"/>
              </a:lnSpc>
            </a:pPr>
            <a:r>
              <a:rPr lang="en-US" sz="3740" spc="104">
                <a:solidFill>
                  <a:srgbClr val="4F6A92"/>
                </a:solidFill>
                <a:latin typeface="Barlow Condensed"/>
                <a:ea typeface="Barlow Condensed"/>
                <a:cs typeface="Barlow Condensed"/>
                <a:sym typeface="Barlow Condensed"/>
              </a:rPr>
              <a:t>Reperele metodologice </a:t>
            </a:r>
            <a:r>
              <a:rPr lang="en-US" sz="3740" spc="104">
                <a:solidFill>
                  <a:srgbClr val="4F6A92"/>
                </a:solidFill>
                <a:latin typeface="Barlow Condensed"/>
                <a:ea typeface="Barlow Condensed"/>
                <a:cs typeface="Barlow Condensed"/>
                <a:sym typeface="Barlow Condensed"/>
              </a:rPr>
              <a:t> </a:t>
            </a:r>
          </a:p>
          <a:p>
            <a:pPr algn="ctr">
              <a:lnSpc>
                <a:spcPts val="4002"/>
              </a:lnSpc>
            </a:pPr>
            <a:r>
              <a:rPr lang="en-US" sz="3740" spc="104">
                <a:solidFill>
                  <a:srgbClr val="4F6A92"/>
                </a:solidFill>
                <a:latin typeface="Barlow Condensed"/>
                <a:ea typeface="Barlow Condensed"/>
                <a:cs typeface="Barlow Condensed"/>
                <a:sym typeface="Barlow Condensed"/>
              </a:rPr>
              <a:t>sunt adaptate după actele  legislative specifice ÎPT, după  planurile de învățământ și programele școlare în vigoare, astfel încât elevii să dobândească rezultatele învățării (RÎ-în termeni </a:t>
            </a:r>
          </a:p>
          <a:p>
            <a:pPr algn="ctr">
              <a:lnSpc>
                <a:spcPts val="4002"/>
              </a:lnSpc>
            </a:pPr>
            <a:r>
              <a:rPr lang="en-US" sz="3740" spc="104">
                <a:solidFill>
                  <a:srgbClr val="4F6A92"/>
                </a:solidFill>
                <a:latin typeface="Barlow Condensed"/>
                <a:ea typeface="Barlow Condensed"/>
                <a:cs typeface="Barlow Condensed"/>
                <a:sym typeface="Barlow Condensed"/>
              </a:rPr>
              <a:t>de cunoștințe, abilități și atitudini) precizate în Standardul de </a:t>
            </a:r>
          </a:p>
          <a:p>
            <a:pPr algn="ctr">
              <a:lnSpc>
                <a:spcPts val="4002"/>
              </a:lnSpc>
            </a:pPr>
            <a:r>
              <a:rPr lang="en-US" sz="3740" spc="104">
                <a:solidFill>
                  <a:srgbClr val="4F6A92"/>
                </a:solidFill>
                <a:latin typeface="Barlow Condensed"/>
                <a:ea typeface="Barlow Condensed"/>
                <a:cs typeface="Barlow Condensed"/>
                <a:sym typeface="Barlow Condensed"/>
              </a:rPr>
              <a:t>pregătire profesională</a:t>
            </a:r>
          </a:p>
          <a:p>
            <a:pPr algn="ctr" marL="0" indent="0" lvl="1">
              <a:lnSpc>
                <a:spcPts val="4002"/>
              </a:lnSpc>
              <a:spcBef>
                <a:spcPct val="0"/>
              </a:spcBef>
            </a:pPr>
            <a:r>
              <a:rPr lang="en-US" sz="3740" spc="104">
                <a:solidFill>
                  <a:srgbClr val="4F6A92"/>
                </a:solidFill>
                <a:latin typeface="Barlow Condensed"/>
                <a:ea typeface="Barlow Condensed"/>
                <a:cs typeface="Barlow Condensed"/>
                <a:sym typeface="Barlow Condensed"/>
              </a:rPr>
              <a:t> (SPP).</a:t>
            </a:r>
          </a:p>
        </p:txBody>
      </p:sp>
      <p:sp>
        <p:nvSpPr>
          <p:cNvPr name="TextBox 15" id="15"/>
          <p:cNvSpPr txBox="true"/>
          <p:nvPr/>
        </p:nvSpPr>
        <p:spPr>
          <a:xfrm rot="0">
            <a:off x="11644420" y="1167336"/>
            <a:ext cx="6403666" cy="6081560"/>
          </a:xfrm>
          <a:prstGeom prst="rect">
            <a:avLst/>
          </a:prstGeom>
        </p:spPr>
        <p:txBody>
          <a:bodyPr anchor="t" rtlCol="false" tIns="0" lIns="0" bIns="0" rIns="0">
            <a:spAutoFit/>
          </a:bodyPr>
          <a:lstStyle/>
          <a:p>
            <a:pPr algn="ctr">
              <a:lnSpc>
                <a:spcPts val="4002"/>
              </a:lnSpc>
            </a:pPr>
            <a:r>
              <a:rPr lang="en-US" sz="3740" spc="104">
                <a:solidFill>
                  <a:srgbClr val="4F6A92"/>
                </a:solidFill>
                <a:latin typeface="Barlow Condensed"/>
                <a:ea typeface="Barlow Condensed"/>
                <a:cs typeface="Barlow Condensed"/>
                <a:sym typeface="Barlow Condensed"/>
              </a:rPr>
              <a:t>Rezolvarea sarcinilor </a:t>
            </a:r>
          </a:p>
          <a:p>
            <a:pPr algn="ctr">
              <a:lnSpc>
                <a:spcPts val="4002"/>
              </a:lnSpc>
            </a:pPr>
            <a:r>
              <a:rPr lang="en-US" sz="3740" spc="104">
                <a:solidFill>
                  <a:srgbClr val="4F6A92"/>
                </a:solidFill>
                <a:latin typeface="Barlow Condensed"/>
                <a:ea typeface="Barlow Condensed"/>
                <a:cs typeface="Barlow Condensed"/>
                <a:sym typeface="Barlow Condensed"/>
              </a:rPr>
              <a:t>de lucru se va realiza atât </a:t>
            </a:r>
          </a:p>
          <a:p>
            <a:pPr algn="ctr">
              <a:lnSpc>
                <a:spcPts val="4002"/>
              </a:lnSpc>
            </a:pPr>
            <a:r>
              <a:rPr lang="en-US" sz="3740" spc="104">
                <a:solidFill>
                  <a:srgbClr val="4F6A92"/>
                </a:solidFill>
                <a:latin typeface="Barlow Condensed"/>
                <a:ea typeface="Barlow Condensed"/>
                <a:cs typeface="Barlow Condensed"/>
                <a:sym typeface="Barlow Condensed"/>
              </a:rPr>
              <a:t>prin aplicații individuale </a:t>
            </a:r>
          </a:p>
          <a:p>
            <a:pPr algn="ctr">
              <a:lnSpc>
                <a:spcPts val="4002"/>
              </a:lnSpc>
            </a:pPr>
            <a:r>
              <a:rPr lang="en-US" sz="3740" spc="104">
                <a:solidFill>
                  <a:srgbClr val="4F6A92"/>
                </a:solidFill>
                <a:latin typeface="Barlow Condensed"/>
                <a:ea typeface="Barlow Condensed"/>
                <a:cs typeface="Barlow Condensed"/>
                <a:sym typeface="Barlow Condensed"/>
              </a:rPr>
              <a:t>(adaptate tipului de deficiență a elevilor), cât și prin activități colaborative, în echipă, încurajând asumarea responsabilității pentru rezolvarea sarcinii de lucru, colaborarea și lucrul în echipă - atitudini de muncă pe care </a:t>
            </a:r>
          </a:p>
          <a:p>
            <a:pPr algn="ctr">
              <a:lnSpc>
                <a:spcPts val="4002"/>
              </a:lnSpc>
            </a:pPr>
            <a:r>
              <a:rPr lang="en-US" sz="3740" spc="104">
                <a:solidFill>
                  <a:srgbClr val="4F6A92"/>
                </a:solidFill>
                <a:latin typeface="Barlow Condensed"/>
                <a:ea typeface="Barlow Condensed"/>
                <a:cs typeface="Barlow Condensed"/>
                <a:sym typeface="Barlow Condensed"/>
              </a:rPr>
              <a:t>agenții economici pun </a:t>
            </a:r>
          </a:p>
          <a:p>
            <a:pPr algn="ctr" marL="0" indent="0" lvl="1">
              <a:lnSpc>
                <a:spcPts val="4002"/>
              </a:lnSpc>
              <a:spcBef>
                <a:spcPct val="0"/>
              </a:spcBef>
            </a:pPr>
            <a:r>
              <a:rPr lang="en-US" sz="3740" spc="104">
                <a:solidFill>
                  <a:srgbClr val="4F6A92"/>
                </a:solidFill>
                <a:latin typeface="Barlow Condensed"/>
                <a:ea typeface="Barlow Condensed"/>
                <a:cs typeface="Barlow Condensed"/>
                <a:sym typeface="Barlow Condensed"/>
              </a:rPr>
              <a:t>mare valoare. </a:t>
            </a: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57634" y="1817064"/>
            <a:ext cx="5299389" cy="8023384"/>
            <a:chOff x="0" y="0"/>
            <a:chExt cx="1395724" cy="2113155"/>
          </a:xfrm>
        </p:grpSpPr>
        <p:sp>
          <p:nvSpPr>
            <p:cNvPr name="Freeform 3" id="3"/>
            <p:cNvSpPr/>
            <p:nvPr/>
          </p:nvSpPr>
          <p:spPr>
            <a:xfrm flipH="false" flipV="false" rot="0">
              <a:off x="0" y="0"/>
              <a:ext cx="1395724" cy="2113155"/>
            </a:xfrm>
            <a:custGeom>
              <a:avLst/>
              <a:gdLst/>
              <a:ahLst/>
              <a:cxnLst/>
              <a:rect r="r" b="b" t="t" l="l"/>
              <a:pathLst>
                <a:path h="2113155" w="1395724">
                  <a:moveTo>
                    <a:pt x="0" y="0"/>
                  </a:moveTo>
                  <a:lnTo>
                    <a:pt x="1395724" y="0"/>
                  </a:lnTo>
                  <a:lnTo>
                    <a:pt x="1395724" y="2113155"/>
                  </a:lnTo>
                  <a:lnTo>
                    <a:pt x="0" y="2113155"/>
                  </a:lnTo>
                  <a:close/>
                </a:path>
              </a:pathLst>
            </a:custGeom>
            <a:solidFill>
              <a:srgbClr val="4F6A92"/>
            </a:solidFill>
          </p:spPr>
        </p:sp>
        <p:sp>
          <p:nvSpPr>
            <p:cNvPr name="TextBox 4" id="4"/>
            <p:cNvSpPr txBox="true"/>
            <p:nvPr/>
          </p:nvSpPr>
          <p:spPr>
            <a:xfrm>
              <a:off x="0" y="-38100"/>
              <a:ext cx="1395724" cy="215125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6188452" y="1817064"/>
            <a:ext cx="5944843" cy="8023384"/>
            <a:chOff x="0" y="0"/>
            <a:chExt cx="1565720" cy="2113155"/>
          </a:xfrm>
        </p:grpSpPr>
        <p:sp>
          <p:nvSpPr>
            <p:cNvPr name="Freeform 6" id="6"/>
            <p:cNvSpPr/>
            <p:nvPr/>
          </p:nvSpPr>
          <p:spPr>
            <a:xfrm flipH="false" flipV="false" rot="0">
              <a:off x="0" y="0"/>
              <a:ext cx="1565720" cy="2113155"/>
            </a:xfrm>
            <a:custGeom>
              <a:avLst/>
              <a:gdLst/>
              <a:ahLst/>
              <a:cxnLst/>
              <a:rect r="r" b="b" t="t" l="l"/>
              <a:pathLst>
                <a:path h="2113155" w="1565720">
                  <a:moveTo>
                    <a:pt x="0" y="0"/>
                  </a:moveTo>
                  <a:lnTo>
                    <a:pt x="1565720" y="0"/>
                  </a:lnTo>
                  <a:lnTo>
                    <a:pt x="1565720" y="2113155"/>
                  </a:lnTo>
                  <a:lnTo>
                    <a:pt x="0" y="2113155"/>
                  </a:lnTo>
                  <a:close/>
                </a:path>
              </a:pathLst>
            </a:custGeom>
            <a:solidFill>
              <a:srgbClr val="AECCE7"/>
            </a:solidFill>
          </p:spPr>
        </p:sp>
        <p:sp>
          <p:nvSpPr>
            <p:cNvPr name="TextBox 7" id="7"/>
            <p:cNvSpPr txBox="true"/>
            <p:nvPr/>
          </p:nvSpPr>
          <p:spPr>
            <a:xfrm>
              <a:off x="0" y="-38100"/>
              <a:ext cx="1565720" cy="2151255"/>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2331857" y="1817064"/>
            <a:ext cx="5298509" cy="8023384"/>
            <a:chOff x="0" y="0"/>
            <a:chExt cx="1395492" cy="2113155"/>
          </a:xfrm>
        </p:grpSpPr>
        <p:sp>
          <p:nvSpPr>
            <p:cNvPr name="Freeform 9" id="9"/>
            <p:cNvSpPr/>
            <p:nvPr/>
          </p:nvSpPr>
          <p:spPr>
            <a:xfrm flipH="false" flipV="false" rot="0">
              <a:off x="0" y="0"/>
              <a:ext cx="1395492" cy="2113155"/>
            </a:xfrm>
            <a:custGeom>
              <a:avLst/>
              <a:gdLst/>
              <a:ahLst/>
              <a:cxnLst/>
              <a:rect r="r" b="b" t="t" l="l"/>
              <a:pathLst>
                <a:path h="2113155" w="1395492">
                  <a:moveTo>
                    <a:pt x="0" y="0"/>
                  </a:moveTo>
                  <a:lnTo>
                    <a:pt x="1395492" y="0"/>
                  </a:lnTo>
                  <a:lnTo>
                    <a:pt x="1395492" y="2113155"/>
                  </a:lnTo>
                  <a:lnTo>
                    <a:pt x="0" y="2113155"/>
                  </a:lnTo>
                  <a:close/>
                </a:path>
              </a:pathLst>
            </a:custGeom>
            <a:solidFill>
              <a:srgbClr val="B2DFE5"/>
            </a:solidFill>
          </p:spPr>
        </p:sp>
        <p:sp>
          <p:nvSpPr>
            <p:cNvPr name="TextBox 10" id="10"/>
            <p:cNvSpPr txBox="true"/>
            <p:nvPr/>
          </p:nvSpPr>
          <p:spPr>
            <a:xfrm>
              <a:off x="0" y="-38100"/>
              <a:ext cx="1395492" cy="2151255"/>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7221679">
            <a:off x="1605673" y="-674955"/>
            <a:ext cx="2898563" cy="2508574"/>
          </a:xfrm>
          <a:custGeom>
            <a:avLst/>
            <a:gdLst/>
            <a:ahLst/>
            <a:cxnLst/>
            <a:rect r="r" b="b" t="t" l="l"/>
            <a:pathLst>
              <a:path h="2508574" w="2898563">
                <a:moveTo>
                  <a:pt x="0" y="0"/>
                </a:moveTo>
                <a:lnTo>
                  <a:pt x="2898562" y="0"/>
                </a:lnTo>
                <a:lnTo>
                  <a:pt x="2898562" y="2508574"/>
                </a:lnTo>
                <a:lnTo>
                  <a:pt x="0" y="25085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2193341" y="700103"/>
            <a:ext cx="15368119" cy="674242"/>
          </a:xfrm>
          <a:prstGeom prst="rect">
            <a:avLst/>
          </a:prstGeom>
        </p:spPr>
        <p:txBody>
          <a:bodyPr anchor="t" rtlCol="false" tIns="0" lIns="0" bIns="0" rIns="0">
            <a:spAutoFit/>
          </a:bodyPr>
          <a:lstStyle/>
          <a:p>
            <a:pPr algn="r" marL="0" indent="0" lvl="1">
              <a:lnSpc>
                <a:spcPts val="4875"/>
              </a:lnSpc>
            </a:pPr>
            <a:r>
              <a:rPr lang="en-US" b="true" sz="5299" spc="148">
                <a:solidFill>
                  <a:srgbClr val="4F6A92"/>
                </a:solidFill>
                <a:latin typeface="Barlow SemiCondensed Bold"/>
                <a:ea typeface="Barlow SemiCondensed Bold"/>
                <a:cs typeface="Barlow SemiCondensed Bold"/>
                <a:sym typeface="Barlow SemiCondensed Bold"/>
              </a:rPr>
              <a:t>REPERELE METODOLOGICE, ANUL ȘCOLAR 2024-2025</a:t>
            </a:r>
          </a:p>
        </p:txBody>
      </p:sp>
      <p:sp>
        <p:nvSpPr>
          <p:cNvPr name="Freeform 13" id="13"/>
          <p:cNvSpPr/>
          <p:nvPr/>
        </p:nvSpPr>
        <p:spPr>
          <a:xfrm flipH="false" flipV="false" rot="-3578320">
            <a:off x="-715984" y="560179"/>
            <a:ext cx="2904567" cy="2513771"/>
          </a:xfrm>
          <a:custGeom>
            <a:avLst/>
            <a:gdLst/>
            <a:ahLst/>
            <a:cxnLst/>
            <a:rect r="r" b="b" t="t" l="l"/>
            <a:pathLst>
              <a:path h="2513771" w="2904567">
                <a:moveTo>
                  <a:pt x="0" y="0"/>
                </a:moveTo>
                <a:lnTo>
                  <a:pt x="2904567" y="0"/>
                </a:lnTo>
                <a:lnTo>
                  <a:pt x="2904567" y="2513771"/>
                </a:lnTo>
                <a:lnTo>
                  <a:pt x="0" y="25137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3578320">
            <a:off x="16601920" y="8001415"/>
            <a:ext cx="2904567" cy="2513771"/>
          </a:xfrm>
          <a:custGeom>
            <a:avLst/>
            <a:gdLst/>
            <a:ahLst/>
            <a:cxnLst/>
            <a:rect r="r" b="b" t="t" l="l"/>
            <a:pathLst>
              <a:path h="2513771" w="2904567">
                <a:moveTo>
                  <a:pt x="0" y="0"/>
                </a:moveTo>
                <a:lnTo>
                  <a:pt x="2904567" y="0"/>
                </a:lnTo>
                <a:lnTo>
                  <a:pt x="2904567" y="2513770"/>
                </a:lnTo>
                <a:lnTo>
                  <a:pt x="0" y="25137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5" id="15"/>
          <p:cNvSpPr txBox="true"/>
          <p:nvPr/>
        </p:nvSpPr>
        <p:spPr>
          <a:xfrm rot="0">
            <a:off x="6233053" y="1783315"/>
            <a:ext cx="5900242" cy="8102600"/>
          </a:xfrm>
          <a:prstGeom prst="rect">
            <a:avLst/>
          </a:prstGeom>
        </p:spPr>
        <p:txBody>
          <a:bodyPr anchor="t" rtlCol="false" tIns="0" lIns="0" bIns="0" rIns="0">
            <a:spAutoFit/>
          </a:bodyPr>
          <a:lstStyle/>
          <a:p>
            <a:pPr algn="ctr">
              <a:lnSpc>
                <a:spcPts val="4900"/>
              </a:lnSpc>
              <a:spcBef>
                <a:spcPct val="0"/>
              </a:spcBef>
            </a:pPr>
            <a:r>
              <a:rPr lang="en-US" b="true" sz="3500">
                <a:solidFill>
                  <a:srgbClr val="000000"/>
                </a:solidFill>
                <a:latin typeface="Times New Roman Bold"/>
                <a:ea typeface="Times New Roman Bold"/>
                <a:cs typeface="Times New Roman Bold"/>
                <a:sym typeface="Times New Roman Bold"/>
              </a:rPr>
              <a:t>Scopul</a:t>
            </a:r>
            <a:r>
              <a:rPr lang="en-US" b="true" sz="3500">
                <a:solidFill>
                  <a:srgbClr val="000000"/>
                </a:solidFill>
                <a:latin typeface="Times New Roman Medium"/>
                <a:ea typeface="Times New Roman Medium"/>
                <a:cs typeface="Times New Roman Medium"/>
                <a:sym typeface="Times New Roman Medium"/>
              </a:rPr>
              <a:t> </a:t>
            </a:r>
            <a:r>
              <a:rPr lang="en-US" b="true" sz="3500" i="true">
                <a:solidFill>
                  <a:srgbClr val="000000"/>
                </a:solidFill>
                <a:latin typeface="Times New Roman Medium Italics"/>
                <a:ea typeface="Times New Roman Medium Italics"/>
                <a:cs typeface="Times New Roman Medium Italics"/>
                <a:sym typeface="Times New Roman Medium Italics"/>
              </a:rPr>
              <a:t>Reperelor metodologice </a:t>
            </a:r>
            <a:r>
              <a:rPr lang="en-US" b="true" sz="3500">
                <a:solidFill>
                  <a:srgbClr val="000000"/>
                </a:solidFill>
                <a:latin typeface="Times New Roman Medium"/>
                <a:ea typeface="Times New Roman Medium"/>
                <a:cs typeface="Times New Roman Medium"/>
                <a:sym typeface="Times New Roman Medium"/>
              </a:rPr>
              <a:t>este acela de a oferi îndrumare și sprijin cadrelor didactice în planificarea, proiectarea și organizarea procesului de predare-învățare-evaluare, venind în completarea colecțiilor anterioar elaborate și care sunt disponibile pe pagina web a CNPEE: </a:t>
            </a:r>
            <a:r>
              <a:rPr lang="en-US" b="true" sz="3500">
                <a:solidFill>
                  <a:srgbClr val="004AAD"/>
                </a:solidFill>
                <a:latin typeface="Times New Roman Medium"/>
                <a:ea typeface="Times New Roman Medium"/>
                <a:cs typeface="Times New Roman Medium"/>
                <a:sym typeface="Times New Roman Medium"/>
              </a:rPr>
              <a:t>https://rocnee.eu/index.php/dcee-oriz/curriculum-oriz/repere-metodologice</a:t>
            </a:r>
            <a:r>
              <a:rPr lang="en-US" b="true" sz="3500">
                <a:solidFill>
                  <a:srgbClr val="000000"/>
                </a:solidFill>
                <a:latin typeface="Times New Roman Medium"/>
                <a:ea typeface="Times New Roman Medium"/>
                <a:cs typeface="Times New Roman Medium"/>
                <a:sym typeface="Times New Roman Medium"/>
              </a:rPr>
              <a:t> </a:t>
            </a:r>
          </a:p>
        </p:txBody>
      </p:sp>
      <p:sp>
        <p:nvSpPr>
          <p:cNvPr name="TextBox 16" id="16"/>
          <p:cNvSpPr txBox="true"/>
          <p:nvPr/>
        </p:nvSpPr>
        <p:spPr>
          <a:xfrm rot="0">
            <a:off x="12550932" y="1764328"/>
            <a:ext cx="5010528" cy="7071360"/>
          </a:xfrm>
          <a:prstGeom prst="rect">
            <a:avLst/>
          </a:prstGeom>
        </p:spPr>
        <p:txBody>
          <a:bodyPr anchor="t" rtlCol="false" tIns="0" lIns="0" bIns="0" rIns="0">
            <a:spAutoFit/>
          </a:bodyPr>
          <a:lstStyle/>
          <a:p>
            <a:pPr algn="ctr">
              <a:lnSpc>
                <a:spcPts val="5040"/>
              </a:lnSpc>
              <a:spcBef>
                <a:spcPct val="0"/>
              </a:spcBef>
            </a:pPr>
            <a:r>
              <a:rPr lang="en-US" b="true" sz="3600">
                <a:solidFill>
                  <a:srgbClr val="4F6A92"/>
                </a:solidFill>
                <a:latin typeface="Times New Roman Medium"/>
                <a:ea typeface="Times New Roman Medium"/>
                <a:cs typeface="Times New Roman Medium"/>
                <a:sym typeface="Times New Roman Medium"/>
              </a:rPr>
              <a:t>Reperele metodologice vin în sprijinul cadrelor didactice privind adaptarea procesului de învățare la noua structură a anului școlar și la profilul de formare al absolventului, cu exemplificări din elemente de proiectare didactică. </a:t>
            </a:r>
          </a:p>
        </p:txBody>
      </p:sp>
      <p:sp>
        <p:nvSpPr>
          <p:cNvPr name="TextBox 17" id="17"/>
          <p:cNvSpPr txBox="true"/>
          <p:nvPr/>
        </p:nvSpPr>
        <p:spPr>
          <a:xfrm rot="0">
            <a:off x="736299" y="2025503"/>
            <a:ext cx="5220724" cy="7860411"/>
          </a:xfrm>
          <a:prstGeom prst="rect">
            <a:avLst/>
          </a:prstGeom>
        </p:spPr>
        <p:txBody>
          <a:bodyPr anchor="t" rtlCol="false" tIns="0" lIns="0" bIns="0" rIns="0">
            <a:spAutoFit/>
          </a:bodyPr>
          <a:lstStyle/>
          <a:p>
            <a:pPr algn="ctr" marL="0" indent="0" lvl="1">
              <a:lnSpc>
                <a:spcPts val="3852"/>
              </a:lnSpc>
              <a:spcBef>
                <a:spcPct val="0"/>
              </a:spcBef>
            </a:pPr>
            <a:r>
              <a:rPr lang="en-US" sz="3600" spc="100">
                <a:solidFill>
                  <a:srgbClr val="FFFFFF"/>
                </a:solidFill>
                <a:latin typeface="Times New Roman"/>
                <a:ea typeface="Times New Roman"/>
                <a:cs typeface="Times New Roman"/>
                <a:sym typeface="Times New Roman"/>
              </a:rPr>
              <a:t>Scopul </a:t>
            </a:r>
            <a:r>
              <a:rPr lang="en-US" sz="3600" i="true" spc="100">
                <a:solidFill>
                  <a:srgbClr val="FFFFFF"/>
                </a:solidFill>
                <a:latin typeface="Times New Roman Italics"/>
                <a:ea typeface="Times New Roman Italics"/>
                <a:cs typeface="Times New Roman Italics"/>
                <a:sym typeface="Times New Roman Italics"/>
              </a:rPr>
              <a:t>Reperelor metodologice</a:t>
            </a:r>
            <a:r>
              <a:rPr lang="en-US" sz="3600" spc="100">
                <a:solidFill>
                  <a:srgbClr val="FFFFFF"/>
                </a:solidFill>
                <a:latin typeface="Times New Roman"/>
                <a:ea typeface="Times New Roman"/>
                <a:cs typeface="Times New Roman"/>
                <a:sym typeface="Times New Roman"/>
              </a:rPr>
              <a:t> este acela de a oferi îndrumare și sprijin cadrelor didactice în planificarea, proiectarea și organizarea procesului de predare- învățare-evaluare, venind în completarea colecțiilor anterioar elaborate și care sunt disponibile pe pagina web a Centrului Național de Politici și Evaluare în Educație (CNPEE).</a:t>
            </a: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E6E6E6">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13220872" y="-3172379"/>
            <a:ext cx="7573225" cy="6508240"/>
            <a:chOff x="0" y="0"/>
            <a:chExt cx="812800" cy="698500"/>
          </a:xfrm>
        </p:grpSpPr>
        <p:sp>
          <p:nvSpPr>
            <p:cNvPr name="Freeform 3" id="3"/>
            <p:cNvSpPr/>
            <p:nvPr/>
          </p:nvSpPr>
          <p:spPr>
            <a:xfrm flipH="false" flipV="false" rot="0">
              <a:off x="9619" y="0"/>
              <a:ext cx="793562" cy="698500"/>
            </a:xfrm>
            <a:custGeom>
              <a:avLst/>
              <a:gdLst/>
              <a:ahLst/>
              <a:cxnLst/>
              <a:rect r="r" b="b" t="t" l="l"/>
              <a:pathLst>
                <a:path h="698500" w="793562">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name="TextBox 4" id="4"/>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3770251" y="-3256312"/>
            <a:ext cx="7023846" cy="6036118"/>
            <a:chOff x="0" y="0"/>
            <a:chExt cx="812800" cy="698500"/>
          </a:xfrm>
        </p:grpSpPr>
        <p:sp>
          <p:nvSpPr>
            <p:cNvPr name="Freeform 6" id="6"/>
            <p:cNvSpPr/>
            <p:nvPr/>
          </p:nvSpPr>
          <p:spPr>
            <a:xfrm flipH="false" flipV="false" rot="0">
              <a:off x="7620" y="0"/>
              <a:ext cx="797561" cy="698500"/>
            </a:xfrm>
            <a:custGeom>
              <a:avLst/>
              <a:gdLst/>
              <a:ahLst/>
              <a:cxnLst/>
              <a:rect r="r" b="b" t="t" l="l"/>
              <a:pathLst>
                <a:path h="698500" w="797561">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name="TextBox 7" id="7"/>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4475218" y="-3414843"/>
            <a:ext cx="6522082" cy="5604914"/>
            <a:chOff x="0" y="0"/>
            <a:chExt cx="812800" cy="698500"/>
          </a:xfrm>
        </p:grpSpPr>
        <p:sp>
          <p:nvSpPr>
            <p:cNvPr name="Freeform 9" id="9"/>
            <p:cNvSpPr/>
            <p:nvPr/>
          </p:nvSpPr>
          <p:spPr>
            <a:xfrm flipH="false" flipV="false" rot="0">
              <a:off x="8206" y="0"/>
              <a:ext cx="796388" cy="698500"/>
            </a:xfrm>
            <a:custGeom>
              <a:avLst/>
              <a:gdLst/>
              <a:ahLst/>
              <a:cxnLst/>
              <a:rect r="r" b="b" t="t" l="l"/>
              <a:pathLst>
                <a:path h="698500" w="796388">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r="50000" t="50000" b="50000"/>
                </a:path>
              </a:gradFill>
              <a:prstDash val="solid"/>
              <a:round/>
            </a:ln>
          </p:spPr>
        </p:sp>
        <p:sp>
          <p:nvSpPr>
            <p:cNvPr name="TextBox 10" id="10"/>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true" flipV="false" rot="0">
            <a:off x="10377335" y="3987882"/>
            <a:ext cx="9234335" cy="8103129"/>
          </a:xfrm>
          <a:custGeom>
            <a:avLst/>
            <a:gdLst/>
            <a:ahLst/>
            <a:cxnLst/>
            <a:rect r="r" b="b" t="t" l="l"/>
            <a:pathLst>
              <a:path h="8103129" w="9234335">
                <a:moveTo>
                  <a:pt x="9234335" y="0"/>
                </a:moveTo>
                <a:lnTo>
                  <a:pt x="0" y="0"/>
                </a:lnTo>
                <a:lnTo>
                  <a:pt x="0" y="8103129"/>
                </a:lnTo>
                <a:lnTo>
                  <a:pt x="9234335" y="8103129"/>
                </a:lnTo>
                <a:lnTo>
                  <a:pt x="9234335" y="0"/>
                </a:lnTo>
                <a:close/>
              </a:path>
            </a:pathLst>
          </a:custGeom>
          <a:blipFill>
            <a:blip r:embed="rId2"/>
            <a:stretch>
              <a:fillRect l="0" t="0" r="0" b="0"/>
            </a:stretch>
          </a:blipFill>
        </p:spPr>
      </p:sp>
      <p:sp>
        <p:nvSpPr>
          <p:cNvPr name="Freeform 12" id="12"/>
          <p:cNvSpPr/>
          <p:nvPr/>
        </p:nvSpPr>
        <p:spPr>
          <a:xfrm flipH="false" flipV="false" rot="0">
            <a:off x="9416622" y="194906"/>
            <a:ext cx="9055956" cy="8229600"/>
          </a:xfrm>
          <a:custGeom>
            <a:avLst/>
            <a:gdLst/>
            <a:ahLst/>
            <a:cxnLst/>
            <a:rect r="r" b="b" t="t" l="l"/>
            <a:pathLst>
              <a:path h="8229600" w="9055956">
                <a:moveTo>
                  <a:pt x="0" y="0"/>
                </a:moveTo>
                <a:lnTo>
                  <a:pt x="9055956" y="0"/>
                </a:lnTo>
                <a:lnTo>
                  <a:pt x="9055956" y="8229600"/>
                </a:lnTo>
                <a:lnTo>
                  <a:pt x="0" y="8229600"/>
                </a:lnTo>
                <a:lnTo>
                  <a:pt x="0" y="0"/>
                </a:lnTo>
                <a:close/>
              </a:path>
            </a:pathLst>
          </a:custGeom>
          <a:blipFill>
            <a:blip r:embed="rId3"/>
            <a:stretch>
              <a:fillRect l="0" t="0" r="0" b="0"/>
            </a:stretch>
          </a:blipFill>
        </p:spPr>
      </p:sp>
      <p:grpSp>
        <p:nvGrpSpPr>
          <p:cNvPr name="Group 13" id="13"/>
          <p:cNvGrpSpPr/>
          <p:nvPr/>
        </p:nvGrpSpPr>
        <p:grpSpPr>
          <a:xfrm rot="0">
            <a:off x="9828222" y="911721"/>
            <a:ext cx="7908037" cy="6795970"/>
            <a:chOff x="0" y="0"/>
            <a:chExt cx="812800" cy="698500"/>
          </a:xfrm>
        </p:grpSpPr>
        <p:sp>
          <p:nvSpPr>
            <p:cNvPr name="Freeform 14" id="14"/>
            <p:cNvSpPr/>
            <p:nvPr/>
          </p:nvSpPr>
          <p:spPr>
            <a:xfrm flipH="false" flipV="false" rot="0">
              <a:off x="6204" y="0"/>
              <a:ext cx="800393" cy="698500"/>
            </a:xfrm>
            <a:custGeom>
              <a:avLst/>
              <a:gdLst/>
              <a:ahLst/>
              <a:cxnLst/>
              <a:rect r="r" b="b" t="t" l="l"/>
              <a:pathLst>
                <a:path h="698500" w="800393">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true">
              <a:gsLst>
                <a:gs pos="0">
                  <a:srgbClr val="FFB613">
                    <a:alpha val="100000"/>
                  </a:srgbClr>
                </a:gs>
                <a:gs pos="100000">
                  <a:srgbClr val="FFE42F">
                    <a:alpha val="100000"/>
                  </a:srgbClr>
                </a:gs>
              </a:gsLst>
              <a:lin ang="5400000"/>
            </a:gradFill>
          </p:spPr>
        </p:sp>
        <p:sp>
          <p:nvSpPr>
            <p:cNvPr name="TextBox 15" id="15"/>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0420622" y="1326710"/>
            <a:ext cx="6723237" cy="5965993"/>
            <a:chOff x="0" y="0"/>
            <a:chExt cx="4346359" cy="3856825"/>
          </a:xfrm>
        </p:grpSpPr>
        <p:sp>
          <p:nvSpPr>
            <p:cNvPr name="Freeform 17" id="17"/>
            <p:cNvSpPr/>
            <p:nvPr/>
          </p:nvSpPr>
          <p:spPr>
            <a:xfrm flipH="false" flipV="false" rot="0">
              <a:off x="-15494" y="0"/>
              <a:ext cx="4361815" cy="3856863"/>
            </a:xfrm>
            <a:custGeom>
              <a:avLst/>
              <a:gdLst/>
              <a:ahLst/>
              <a:cxnLst/>
              <a:rect r="r" b="b" t="t" l="l"/>
              <a:pathLst>
                <a:path h="3856863" w="4361815">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solidFill>
              <a:srgbClr val="000000">
                <a:alpha val="0"/>
              </a:srgbClr>
            </a:solidFill>
            <a:ln w="12700">
              <a:solidFill>
                <a:srgbClr val="000000"/>
              </a:solidFill>
            </a:ln>
          </p:spPr>
        </p:sp>
      </p:grpSp>
      <p:grpSp>
        <p:nvGrpSpPr>
          <p:cNvPr name="Group 18" id="18"/>
          <p:cNvGrpSpPr/>
          <p:nvPr/>
        </p:nvGrpSpPr>
        <p:grpSpPr>
          <a:xfrm rot="0">
            <a:off x="16717233" y="308492"/>
            <a:ext cx="1084133" cy="1261537"/>
            <a:chOff x="0" y="0"/>
            <a:chExt cx="698500" cy="812800"/>
          </a:xfrm>
        </p:grpSpPr>
        <p:sp>
          <p:nvSpPr>
            <p:cNvPr name="Freeform 19" id="19"/>
            <p:cNvSpPr/>
            <p:nvPr/>
          </p:nvSpPr>
          <p:spPr>
            <a:xfrm flipH="false" flipV="false" rot="0">
              <a:off x="0" y="12963"/>
              <a:ext cx="698500" cy="786874"/>
            </a:xfrm>
            <a:custGeom>
              <a:avLst/>
              <a:gdLst/>
              <a:ahLst/>
              <a:cxnLst/>
              <a:rect r="r" b="b" t="t" l="l"/>
              <a:pathLst>
                <a:path h="786874" w="698500">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name="TextBox 20" id="20"/>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16895564" y="516003"/>
            <a:ext cx="727472" cy="846513"/>
            <a:chOff x="0" y="0"/>
            <a:chExt cx="698500" cy="812800"/>
          </a:xfrm>
        </p:grpSpPr>
        <p:sp>
          <p:nvSpPr>
            <p:cNvPr name="Freeform 22" id="22"/>
            <p:cNvSpPr/>
            <p:nvPr/>
          </p:nvSpPr>
          <p:spPr>
            <a:xfrm flipH="false" flipV="false" rot="0">
              <a:off x="0" y="3512"/>
              <a:ext cx="698500" cy="805775"/>
            </a:xfrm>
            <a:custGeom>
              <a:avLst/>
              <a:gdLst/>
              <a:ahLst/>
              <a:cxnLst/>
              <a:rect r="r" b="b" t="t" l="l"/>
              <a:pathLst>
                <a:path h="805775" w="698500">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true">
              <a:gsLst>
                <a:gs pos="0">
                  <a:srgbClr val="3183ED">
                    <a:alpha val="100000"/>
                  </a:srgbClr>
                </a:gs>
                <a:gs pos="100000">
                  <a:srgbClr val="56CCF2">
                    <a:alpha val="100000"/>
                  </a:srgbClr>
                </a:gs>
              </a:gsLst>
              <a:lin ang="5400000"/>
            </a:gradFill>
            <a:ln cap="sq">
              <a:noFill/>
              <a:prstDash val="solid"/>
              <a:miter/>
            </a:ln>
          </p:spPr>
        </p:sp>
        <p:sp>
          <p:nvSpPr>
            <p:cNvPr name="TextBox 23" id="23"/>
            <p:cNvSpPr txBox="true"/>
            <p:nvPr/>
          </p:nvSpPr>
          <p:spPr>
            <a:xfrm>
              <a:off x="0" y="82550"/>
              <a:ext cx="698500" cy="590550"/>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9526592" y="4858699"/>
            <a:ext cx="5973371" cy="5428301"/>
          </a:xfrm>
          <a:custGeom>
            <a:avLst/>
            <a:gdLst/>
            <a:ahLst/>
            <a:cxnLst/>
            <a:rect r="r" b="b" t="t" l="l"/>
            <a:pathLst>
              <a:path h="5428301" w="5973371">
                <a:moveTo>
                  <a:pt x="0" y="0"/>
                </a:moveTo>
                <a:lnTo>
                  <a:pt x="5973372" y="0"/>
                </a:lnTo>
                <a:lnTo>
                  <a:pt x="5973372" y="5428301"/>
                </a:lnTo>
                <a:lnTo>
                  <a:pt x="0" y="5428301"/>
                </a:lnTo>
                <a:lnTo>
                  <a:pt x="0" y="0"/>
                </a:lnTo>
                <a:close/>
              </a:path>
            </a:pathLst>
          </a:custGeom>
          <a:blipFill>
            <a:blip r:embed="rId3"/>
            <a:stretch>
              <a:fillRect l="0" t="0" r="0" b="0"/>
            </a:stretch>
          </a:blipFill>
        </p:spPr>
      </p:sp>
      <p:grpSp>
        <p:nvGrpSpPr>
          <p:cNvPr name="Group 25" id="25"/>
          <p:cNvGrpSpPr/>
          <p:nvPr/>
        </p:nvGrpSpPr>
        <p:grpSpPr>
          <a:xfrm rot="0">
            <a:off x="-853415" y="7011522"/>
            <a:ext cx="9587865" cy="1052918"/>
            <a:chOff x="0" y="0"/>
            <a:chExt cx="5551013" cy="609600"/>
          </a:xfrm>
        </p:grpSpPr>
        <p:sp>
          <p:nvSpPr>
            <p:cNvPr name="Freeform 26" id="26"/>
            <p:cNvSpPr/>
            <p:nvPr/>
          </p:nvSpPr>
          <p:spPr>
            <a:xfrm flipH="false" flipV="false" rot="0">
              <a:off x="3924" y="0"/>
              <a:ext cx="5543165" cy="609600"/>
            </a:xfrm>
            <a:custGeom>
              <a:avLst/>
              <a:gdLst/>
              <a:ahLst/>
              <a:cxnLst/>
              <a:rect r="r" b="b" t="t" l="l"/>
              <a:pathLst>
                <a:path h="609600" w="5543165">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true">
              <a:gsLst>
                <a:gs pos="0">
                  <a:srgbClr val="FFE42F">
                    <a:alpha val="100000"/>
                  </a:srgbClr>
                </a:gs>
                <a:gs pos="100000">
                  <a:srgbClr val="FFB613">
                    <a:alpha val="100000"/>
                  </a:srgbClr>
                </a:gs>
              </a:gsLst>
              <a:path path="circle">
                <a:fillToRect l="50000" r="50000" t="50000" b="50000"/>
              </a:path>
            </a:gradFill>
          </p:spPr>
        </p:sp>
        <p:sp>
          <p:nvSpPr>
            <p:cNvPr name="TextBox 27" id="27"/>
            <p:cNvSpPr txBox="true"/>
            <p:nvPr/>
          </p:nvSpPr>
          <p:spPr>
            <a:xfrm>
              <a:off x="101600" y="-57150"/>
              <a:ext cx="5347813" cy="666750"/>
            </a:xfrm>
            <a:prstGeom prst="rect">
              <a:avLst/>
            </a:prstGeom>
          </p:spPr>
          <p:txBody>
            <a:bodyPr anchor="ctr" rtlCol="false" tIns="50800" lIns="50800" bIns="50800" rIns="50800"/>
            <a:lstStyle/>
            <a:p>
              <a:pPr algn="ctr">
                <a:lnSpc>
                  <a:spcPts val="2659"/>
                </a:lnSpc>
              </a:pPr>
            </a:p>
          </p:txBody>
        </p:sp>
      </p:grpSp>
      <p:grpSp>
        <p:nvGrpSpPr>
          <p:cNvPr name="Group 28" id="28"/>
          <p:cNvGrpSpPr/>
          <p:nvPr/>
        </p:nvGrpSpPr>
        <p:grpSpPr>
          <a:xfrm rot="0">
            <a:off x="10420622" y="1265794"/>
            <a:ext cx="6723237" cy="5822020"/>
            <a:chOff x="0" y="0"/>
            <a:chExt cx="4282440" cy="3708400"/>
          </a:xfrm>
        </p:grpSpPr>
        <p:sp>
          <p:nvSpPr>
            <p:cNvPr name="Freeform 29" id="2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4"/>
              <a:stretch>
                <a:fillRect l="0" t="-30592" r="0" b="-30592"/>
              </a:stretch>
            </a:blipFill>
            <a:ln cap="sq">
              <a:noFill/>
              <a:prstDash val="solid"/>
              <a:miter/>
            </a:ln>
          </p:spPr>
        </p:sp>
      </p:grpSp>
      <p:grpSp>
        <p:nvGrpSpPr>
          <p:cNvPr name="Group 30" id="30"/>
          <p:cNvGrpSpPr/>
          <p:nvPr/>
        </p:nvGrpSpPr>
        <p:grpSpPr>
          <a:xfrm rot="0">
            <a:off x="9736201" y="5164741"/>
            <a:ext cx="5357059" cy="4603722"/>
            <a:chOff x="0" y="0"/>
            <a:chExt cx="812800" cy="698500"/>
          </a:xfrm>
        </p:grpSpPr>
        <p:sp>
          <p:nvSpPr>
            <p:cNvPr name="Freeform 31" id="31"/>
            <p:cNvSpPr/>
            <p:nvPr/>
          </p:nvSpPr>
          <p:spPr>
            <a:xfrm flipH="false" flipV="false" rot="0">
              <a:off x="10545" y="0"/>
              <a:ext cx="791709" cy="698500"/>
            </a:xfrm>
            <a:custGeom>
              <a:avLst/>
              <a:gdLst/>
              <a:ahLst/>
              <a:cxnLst/>
              <a:rect r="r" b="b" t="t" l="l"/>
              <a:pathLst>
                <a:path h="698500" w="791709">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true">
              <a:gsLst>
                <a:gs pos="0">
                  <a:srgbClr val="3183ED">
                    <a:alpha val="100000"/>
                  </a:srgbClr>
                </a:gs>
                <a:gs pos="100000">
                  <a:srgbClr val="56CCF2">
                    <a:alpha val="100000"/>
                  </a:srgbClr>
                </a:gs>
              </a:gsLst>
              <a:lin ang="5400000"/>
            </a:gradFill>
          </p:spPr>
        </p:sp>
        <p:sp>
          <p:nvSpPr>
            <p:cNvPr name="TextBox 32" id="32"/>
            <p:cNvSpPr txBox="true"/>
            <p:nvPr/>
          </p:nvSpPr>
          <p:spPr>
            <a:xfrm>
              <a:off x="114300" y="-57150"/>
              <a:ext cx="584200" cy="755650"/>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10165464" y="5488650"/>
            <a:ext cx="4479483" cy="3974955"/>
            <a:chOff x="0" y="0"/>
            <a:chExt cx="4346359" cy="3856825"/>
          </a:xfrm>
        </p:grpSpPr>
        <p:sp>
          <p:nvSpPr>
            <p:cNvPr name="Freeform 34" id="34"/>
            <p:cNvSpPr/>
            <p:nvPr/>
          </p:nvSpPr>
          <p:spPr>
            <a:xfrm flipH="false" flipV="false" rot="0">
              <a:off x="-15494" y="0"/>
              <a:ext cx="4361815" cy="3856863"/>
            </a:xfrm>
            <a:custGeom>
              <a:avLst/>
              <a:gdLst/>
              <a:ahLst/>
              <a:cxnLst/>
              <a:rect r="r" b="b" t="t" l="l"/>
              <a:pathLst>
                <a:path h="3856863" w="4361815">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6595" t="0" r="-16595" b="0"/>
              </a:stretch>
            </a:blipFill>
          </p:spPr>
        </p:sp>
      </p:grpSp>
      <p:grpSp>
        <p:nvGrpSpPr>
          <p:cNvPr name="Group 35" id="35"/>
          <p:cNvGrpSpPr/>
          <p:nvPr/>
        </p:nvGrpSpPr>
        <p:grpSpPr>
          <a:xfrm rot="0">
            <a:off x="7600950" y="3600450"/>
            <a:ext cx="3086100" cy="30861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275C5"/>
            </a:solidFill>
          </p:spPr>
        </p:sp>
        <p:sp>
          <p:nvSpPr>
            <p:cNvPr name="TextBox 37" id="37"/>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sp>
        <p:nvSpPr>
          <p:cNvPr name="TextBox 38" id="38"/>
          <p:cNvSpPr txBox="true"/>
          <p:nvPr/>
        </p:nvSpPr>
        <p:spPr>
          <a:xfrm rot="0">
            <a:off x="699164" y="2555113"/>
            <a:ext cx="9678172" cy="1044096"/>
          </a:xfrm>
          <a:prstGeom prst="rect">
            <a:avLst/>
          </a:prstGeom>
        </p:spPr>
        <p:txBody>
          <a:bodyPr anchor="t" rtlCol="false" tIns="0" lIns="0" bIns="0" rIns="0">
            <a:spAutoFit/>
          </a:bodyPr>
          <a:lstStyle/>
          <a:p>
            <a:pPr algn="l" marL="0" indent="0" lvl="0">
              <a:lnSpc>
                <a:spcPts val="8515"/>
              </a:lnSpc>
              <a:spcBef>
                <a:spcPct val="0"/>
              </a:spcBef>
            </a:pPr>
            <a:r>
              <a:rPr lang="en-US" b="true" sz="6082">
                <a:solidFill>
                  <a:srgbClr val="000000"/>
                </a:solidFill>
                <a:latin typeface="Clear Sans Bold"/>
                <a:ea typeface="Clear Sans Bold"/>
                <a:cs typeface="Clear Sans Bold"/>
                <a:sym typeface="Clear Sans Bold"/>
              </a:rPr>
              <a:t>Repere metodologice</a:t>
            </a:r>
          </a:p>
        </p:txBody>
      </p:sp>
      <p:sp>
        <p:nvSpPr>
          <p:cNvPr name="TextBox 39" id="39"/>
          <p:cNvSpPr txBox="true"/>
          <p:nvPr/>
        </p:nvSpPr>
        <p:spPr>
          <a:xfrm rot="0">
            <a:off x="699164" y="3721620"/>
            <a:ext cx="8444836" cy="2872336"/>
          </a:xfrm>
          <a:prstGeom prst="rect">
            <a:avLst/>
          </a:prstGeom>
        </p:spPr>
        <p:txBody>
          <a:bodyPr anchor="t" rtlCol="false" tIns="0" lIns="0" bIns="0" rIns="0">
            <a:spAutoFit/>
          </a:bodyPr>
          <a:lstStyle/>
          <a:p>
            <a:pPr algn="l">
              <a:lnSpc>
                <a:spcPts val="11317"/>
              </a:lnSpc>
            </a:pPr>
            <a:r>
              <a:rPr lang="en-US" sz="9590" b="true">
                <a:solidFill>
                  <a:srgbClr val="112D4E"/>
                </a:solidFill>
                <a:latin typeface="Barlow Bold"/>
                <a:ea typeface="Barlow Bold"/>
                <a:cs typeface="Barlow Bold"/>
                <a:sym typeface="Barlow Bold"/>
              </a:rPr>
              <a:t>ECONOMIC / </a:t>
            </a:r>
          </a:p>
          <a:p>
            <a:pPr algn="l" marL="0" indent="0" lvl="0">
              <a:lnSpc>
                <a:spcPts val="11317"/>
              </a:lnSpc>
            </a:pPr>
            <a:r>
              <a:rPr lang="en-US" b="true" sz="9590">
                <a:solidFill>
                  <a:srgbClr val="112D4E"/>
                </a:solidFill>
                <a:latin typeface="Barlow Bold"/>
                <a:ea typeface="Barlow Bold"/>
                <a:cs typeface="Barlow Bold"/>
                <a:sym typeface="Barlow Bold"/>
              </a:rPr>
              <a:t>COMERȚ</a:t>
            </a:r>
          </a:p>
        </p:txBody>
      </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CFEFF"/>
        </a:solidFill>
      </p:bgPr>
    </p:bg>
    <p:spTree>
      <p:nvGrpSpPr>
        <p:cNvPr id="1" name=""/>
        <p:cNvGrpSpPr/>
        <p:nvPr/>
      </p:nvGrpSpPr>
      <p:grpSpPr>
        <a:xfrm>
          <a:off x="0" y="0"/>
          <a:ext cx="0" cy="0"/>
          <a:chOff x="0" y="0"/>
          <a:chExt cx="0" cy="0"/>
        </a:xfrm>
      </p:grpSpPr>
      <p:sp>
        <p:nvSpPr>
          <p:cNvPr name="Freeform 2" id="2"/>
          <p:cNvSpPr/>
          <p:nvPr/>
        </p:nvSpPr>
        <p:spPr>
          <a:xfrm flipH="true" flipV="true" rot="0">
            <a:off x="59528" y="1412033"/>
            <a:ext cx="4323890" cy="2091191"/>
          </a:xfrm>
          <a:custGeom>
            <a:avLst/>
            <a:gdLst/>
            <a:ahLst/>
            <a:cxnLst/>
            <a:rect r="r" b="b" t="t" l="l"/>
            <a:pathLst>
              <a:path h="2091191" w="4323890">
                <a:moveTo>
                  <a:pt x="4323890" y="2091190"/>
                </a:moveTo>
                <a:lnTo>
                  <a:pt x="0" y="2091190"/>
                </a:lnTo>
                <a:lnTo>
                  <a:pt x="0" y="0"/>
                </a:lnTo>
                <a:lnTo>
                  <a:pt x="4323890" y="0"/>
                </a:lnTo>
                <a:lnTo>
                  <a:pt x="4323890" y="209119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5623598" y="5143500"/>
            <a:ext cx="4905778" cy="2372613"/>
          </a:xfrm>
          <a:custGeom>
            <a:avLst/>
            <a:gdLst/>
            <a:ahLst/>
            <a:cxnLst/>
            <a:rect r="r" b="b" t="t" l="l"/>
            <a:pathLst>
              <a:path h="2372613" w="4905778">
                <a:moveTo>
                  <a:pt x="4905778" y="2372613"/>
                </a:moveTo>
                <a:lnTo>
                  <a:pt x="0" y="2372613"/>
                </a:lnTo>
                <a:lnTo>
                  <a:pt x="0" y="0"/>
                </a:lnTo>
                <a:lnTo>
                  <a:pt x="4905778" y="0"/>
                </a:lnTo>
                <a:lnTo>
                  <a:pt x="4905778" y="2372613"/>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true" rot="0">
            <a:off x="9826372" y="7018"/>
            <a:ext cx="4675011" cy="2261005"/>
          </a:xfrm>
          <a:custGeom>
            <a:avLst/>
            <a:gdLst/>
            <a:ahLst/>
            <a:cxnLst/>
            <a:rect r="r" b="b" t="t" l="l"/>
            <a:pathLst>
              <a:path h="2261005" w="4675011">
                <a:moveTo>
                  <a:pt x="4675011" y="2261005"/>
                </a:moveTo>
                <a:lnTo>
                  <a:pt x="0" y="2261005"/>
                </a:lnTo>
                <a:lnTo>
                  <a:pt x="0" y="0"/>
                </a:lnTo>
                <a:lnTo>
                  <a:pt x="4675011" y="0"/>
                </a:lnTo>
                <a:lnTo>
                  <a:pt x="4675011" y="226100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true" rot="0">
            <a:off x="12812364" y="5235297"/>
            <a:ext cx="5092905" cy="2463114"/>
          </a:xfrm>
          <a:custGeom>
            <a:avLst/>
            <a:gdLst/>
            <a:ahLst/>
            <a:cxnLst/>
            <a:rect r="r" b="b" t="t" l="l"/>
            <a:pathLst>
              <a:path h="2463114" w="5092905">
                <a:moveTo>
                  <a:pt x="5092905" y="2463114"/>
                </a:moveTo>
                <a:lnTo>
                  <a:pt x="0" y="2463114"/>
                </a:lnTo>
                <a:lnTo>
                  <a:pt x="0" y="0"/>
                </a:lnTo>
                <a:lnTo>
                  <a:pt x="5092905" y="0"/>
                </a:lnTo>
                <a:lnTo>
                  <a:pt x="5092905" y="246311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15600" y="1997553"/>
            <a:ext cx="913458" cy="920150"/>
          </a:xfrm>
          <a:custGeom>
            <a:avLst/>
            <a:gdLst/>
            <a:ahLst/>
            <a:cxnLst/>
            <a:rect r="r" b="b" t="t" l="l"/>
            <a:pathLst>
              <a:path h="920150" w="913458">
                <a:moveTo>
                  <a:pt x="0" y="0"/>
                </a:moveTo>
                <a:lnTo>
                  <a:pt x="913458" y="0"/>
                </a:lnTo>
                <a:lnTo>
                  <a:pt x="913458" y="920150"/>
                </a:lnTo>
                <a:lnTo>
                  <a:pt x="0" y="9201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6292843" y="5867760"/>
            <a:ext cx="812053" cy="928543"/>
          </a:xfrm>
          <a:custGeom>
            <a:avLst/>
            <a:gdLst/>
            <a:ahLst/>
            <a:cxnLst/>
            <a:rect r="r" b="b" t="t" l="l"/>
            <a:pathLst>
              <a:path h="928543" w="812053">
                <a:moveTo>
                  <a:pt x="0" y="0"/>
                </a:moveTo>
                <a:lnTo>
                  <a:pt x="812052" y="0"/>
                </a:lnTo>
                <a:lnTo>
                  <a:pt x="812052" y="928543"/>
                </a:lnTo>
                <a:lnTo>
                  <a:pt x="0" y="9285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0529376" y="620636"/>
            <a:ext cx="920150" cy="920150"/>
          </a:xfrm>
          <a:custGeom>
            <a:avLst/>
            <a:gdLst/>
            <a:ahLst/>
            <a:cxnLst/>
            <a:rect r="r" b="b" t="t" l="l"/>
            <a:pathLst>
              <a:path h="920150" w="920150">
                <a:moveTo>
                  <a:pt x="0" y="0"/>
                </a:moveTo>
                <a:lnTo>
                  <a:pt x="920150" y="0"/>
                </a:lnTo>
                <a:lnTo>
                  <a:pt x="920150" y="920150"/>
                </a:lnTo>
                <a:lnTo>
                  <a:pt x="0" y="9201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3503773" y="6097618"/>
            <a:ext cx="847542" cy="850635"/>
          </a:xfrm>
          <a:custGeom>
            <a:avLst/>
            <a:gdLst/>
            <a:ahLst/>
            <a:cxnLst/>
            <a:rect r="r" b="b" t="t" l="l"/>
            <a:pathLst>
              <a:path h="850635" w="847542">
                <a:moveTo>
                  <a:pt x="0" y="0"/>
                </a:moveTo>
                <a:lnTo>
                  <a:pt x="847542" y="0"/>
                </a:lnTo>
                <a:lnTo>
                  <a:pt x="847542" y="850635"/>
                </a:lnTo>
                <a:lnTo>
                  <a:pt x="0" y="8506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463075" y="7194550"/>
            <a:ext cx="5863057" cy="4114800"/>
          </a:xfrm>
          <a:custGeom>
            <a:avLst/>
            <a:gdLst/>
            <a:ahLst/>
            <a:cxnLst/>
            <a:rect r="r" b="b" t="t" l="l"/>
            <a:pathLst>
              <a:path h="4114800" w="5863057">
                <a:moveTo>
                  <a:pt x="0" y="0"/>
                </a:moveTo>
                <a:lnTo>
                  <a:pt x="5863057" y="0"/>
                </a:lnTo>
                <a:lnTo>
                  <a:pt x="586305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1" id="11"/>
          <p:cNvSpPr txBox="true"/>
          <p:nvPr/>
        </p:nvSpPr>
        <p:spPr>
          <a:xfrm rot="0">
            <a:off x="1657658" y="2489138"/>
            <a:ext cx="2363810" cy="613410"/>
          </a:xfrm>
          <a:prstGeom prst="rect">
            <a:avLst/>
          </a:prstGeom>
        </p:spPr>
        <p:txBody>
          <a:bodyPr anchor="t" rtlCol="false" tIns="0" lIns="0" bIns="0" rIns="0">
            <a:spAutoFit/>
          </a:bodyPr>
          <a:lstStyle/>
          <a:p>
            <a:pPr algn="ctr">
              <a:lnSpc>
                <a:spcPts val="5040"/>
              </a:lnSpc>
            </a:pPr>
            <a:r>
              <a:rPr lang="en-US" sz="3600" spc="179">
                <a:solidFill>
                  <a:srgbClr val="FCFEFF"/>
                </a:solidFill>
                <a:latin typeface="Dynamo Medium"/>
                <a:ea typeface="Dynamo Medium"/>
                <a:cs typeface="Dynamo Medium"/>
                <a:sym typeface="Dynamo Medium"/>
              </a:rPr>
              <a:t>ECONOMIC</a:t>
            </a:r>
          </a:p>
        </p:txBody>
      </p:sp>
      <p:sp>
        <p:nvSpPr>
          <p:cNvPr name="TextBox 12" id="12"/>
          <p:cNvSpPr txBox="true"/>
          <p:nvPr/>
        </p:nvSpPr>
        <p:spPr>
          <a:xfrm rot="0">
            <a:off x="7334856" y="6456261"/>
            <a:ext cx="3194520" cy="613410"/>
          </a:xfrm>
          <a:prstGeom prst="rect">
            <a:avLst/>
          </a:prstGeom>
        </p:spPr>
        <p:txBody>
          <a:bodyPr anchor="t" rtlCol="false" tIns="0" lIns="0" bIns="0" rIns="0">
            <a:spAutoFit/>
          </a:bodyPr>
          <a:lstStyle/>
          <a:p>
            <a:pPr algn="ctr">
              <a:lnSpc>
                <a:spcPts val="5040"/>
              </a:lnSpc>
            </a:pPr>
            <a:r>
              <a:rPr lang="en-US" sz="3600" spc="179">
                <a:solidFill>
                  <a:srgbClr val="FCFEFF"/>
                </a:solidFill>
                <a:latin typeface="Dynamo Medium"/>
                <a:ea typeface="Dynamo Medium"/>
                <a:cs typeface="Dynamo Medium"/>
                <a:sym typeface="Dynamo Medium"/>
              </a:rPr>
              <a:t>ADMINISTRATIV</a:t>
            </a:r>
          </a:p>
        </p:txBody>
      </p:sp>
      <p:sp>
        <p:nvSpPr>
          <p:cNvPr name="TextBox 13" id="13"/>
          <p:cNvSpPr txBox="true"/>
          <p:nvPr/>
        </p:nvSpPr>
        <p:spPr>
          <a:xfrm rot="0">
            <a:off x="11481698" y="1384143"/>
            <a:ext cx="2770259" cy="613410"/>
          </a:xfrm>
          <a:prstGeom prst="rect">
            <a:avLst/>
          </a:prstGeom>
        </p:spPr>
        <p:txBody>
          <a:bodyPr anchor="t" rtlCol="false" tIns="0" lIns="0" bIns="0" rIns="0">
            <a:spAutoFit/>
          </a:bodyPr>
          <a:lstStyle/>
          <a:p>
            <a:pPr algn="ctr">
              <a:lnSpc>
                <a:spcPts val="5040"/>
              </a:lnSpc>
            </a:pPr>
            <a:r>
              <a:rPr lang="en-US" sz="3600" spc="179">
                <a:solidFill>
                  <a:srgbClr val="FCFEFF"/>
                </a:solidFill>
                <a:latin typeface="Dynamo Medium"/>
                <a:ea typeface="Dynamo Medium"/>
                <a:cs typeface="Dynamo Medium"/>
                <a:sym typeface="Dynamo Medium"/>
              </a:rPr>
              <a:t>COMERȚ</a:t>
            </a:r>
          </a:p>
        </p:txBody>
      </p:sp>
      <p:sp>
        <p:nvSpPr>
          <p:cNvPr name="TextBox 14" id="14"/>
          <p:cNvSpPr txBox="true"/>
          <p:nvPr/>
        </p:nvSpPr>
        <p:spPr>
          <a:xfrm rot="0">
            <a:off x="14760890" y="6377773"/>
            <a:ext cx="3144379" cy="1251585"/>
          </a:xfrm>
          <a:prstGeom prst="rect">
            <a:avLst/>
          </a:prstGeom>
        </p:spPr>
        <p:txBody>
          <a:bodyPr anchor="t" rtlCol="false" tIns="0" lIns="0" bIns="0" rIns="0">
            <a:spAutoFit/>
          </a:bodyPr>
          <a:lstStyle/>
          <a:p>
            <a:pPr algn="ctr">
              <a:lnSpc>
                <a:spcPts val="5040"/>
              </a:lnSpc>
            </a:pPr>
            <a:r>
              <a:rPr lang="en-US" sz="3600" spc="179">
                <a:solidFill>
                  <a:srgbClr val="FCFEFF"/>
                </a:solidFill>
                <a:latin typeface="Dynamo Medium"/>
                <a:ea typeface="Dynamo Medium"/>
                <a:cs typeface="Dynamo Medium"/>
                <a:sym typeface="Dynamo Medium"/>
              </a:rPr>
              <a:t>ACHIZIȚII ȘI CONTRACTĂRI</a:t>
            </a:r>
          </a:p>
        </p:txBody>
      </p:sp>
      <p:sp>
        <p:nvSpPr>
          <p:cNvPr name="Freeform 15" id="15"/>
          <p:cNvSpPr/>
          <p:nvPr/>
        </p:nvSpPr>
        <p:spPr>
          <a:xfrm flipH="true" flipV="true" rot="0">
            <a:off x="12866828" y="-976689"/>
            <a:ext cx="5863057" cy="4114800"/>
          </a:xfrm>
          <a:custGeom>
            <a:avLst/>
            <a:gdLst/>
            <a:ahLst/>
            <a:cxnLst/>
            <a:rect r="r" b="b" t="t" l="l"/>
            <a:pathLst>
              <a:path h="4114800" w="5863057">
                <a:moveTo>
                  <a:pt x="5863057" y="4114800"/>
                </a:moveTo>
                <a:lnTo>
                  <a:pt x="0" y="4114800"/>
                </a:lnTo>
                <a:lnTo>
                  <a:pt x="0" y="0"/>
                </a:lnTo>
                <a:lnTo>
                  <a:pt x="5863057" y="0"/>
                </a:lnTo>
                <a:lnTo>
                  <a:pt x="5863057" y="411480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6" id="16"/>
          <p:cNvSpPr txBox="true"/>
          <p:nvPr/>
        </p:nvSpPr>
        <p:spPr>
          <a:xfrm rot="0">
            <a:off x="206257" y="3661085"/>
            <a:ext cx="5193725" cy="3242310"/>
          </a:xfrm>
          <a:prstGeom prst="rect">
            <a:avLst/>
          </a:prstGeom>
        </p:spPr>
        <p:txBody>
          <a:bodyPr anchor="t" rtlCol="false" tIns="0" lIns="0" bIns="0" rIns="0">
            <a:spAutoFit/>
          </a:bodyPr>
          <a:lstStyle/>
          <a:p>
            <a:pPr algn="ctr">
              <a:lnSpc>
                <a:spcPts val="5040"/>
              </a:lnSpc>
            </a:pPr>
            <a:r>
              <a:rPr lang="en-US" b="true" sz="3600" spc="14">
                <a:solidFill>
                  <a:srgbClr val="3275C5"/>
                </a:solidFill>
                <a:latin typeface="Times New Roman Bold"/>
                <a:ea typeface="Times New Roman Bold"/>
                <a:cs typeface="Times New Roman Bold"/>
                <a:sym typeface="Times New Roman Bold"/>
              </a:rPr>
              <a:t>M1. Politici de marketing</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M2. Analiza economico-financiară</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M3. Negociere și contractare</a:t>
            </a:r>
          </a:p>
        </p:txBody>
      </p:sp>
      <p:sp>
        <p:nvSpPr>
          <p:cNvPr name="TextBox 17" id="17"/>
          <p:cNvSpPr txBox="true"/>
          <p:nvPr/>
        </p:nvSpPr>
        <p:spPr>
          <a:xfrm rot="0">
            <a:off x="5582670" y="7737332"/>
            <a:ext cx="5292885" cy="1965960"/>
          </a:xfrm>
          <a:prstGeom prst="rect">
            <a:avLst/>
          </a:prstGeom>
        </p:spPr>
        <p:txBody>
          <a:bodyPr anchor="t" rtlCol="false" tIns="0" lIns="0" bIns="0" rIns="0">
            <a:spAutoFit/>
          </a:bodyPr>
          <a:lstStyle/>
          <a:p>
            <a:pPr algn="ctr">
              <a:lnSpc>
                <a:spcPts val="5040"/>
              </a:lnSpc>
            </a:pPr>
            <a:r>
              <a:rPr lang="en-US" b="true" sz="3600" spc="14">
                <a:solidFill>
                  <a:srgbClr val="3275C5"/>
                </a:solidFill>
                <a:latin typeface="Times New Roman Bold"/>
                <a:ea typeface="Times New Roman Bold"/>
                <a:cs typeface="Times New Roman Bold"/>
                <a:sym typeface="Times New Roman Bold"/>
              </a:rPr>
              <a:t>M1. Politici de marketing</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M3. Negociere și contractare</a:t>
            </a:r>
          </a:p>
        </p:txBody>
      </p:sp>
      <p:sp>
        <p:nvSpPr>
          <p:cNvPr name="TextBox 18" id="18"/>
          <p:cNvSpPr txBox="true"/>
          <p:nvPr/>
        </p:nvSpPr>
        <p:spPr>
          <a:xfrm rot="0">
            <a:off x="9826372" y="2213801"/>
            <a:ext cx="6793515" cy="2604135"/>
          </a:xfrm>
          <a:prstGeom prst="rect">
            <a:avLst/>
          </a:prstGeom>
        </p:spPr>
        <p:txBody>
          <a:bodyPr anchor="t" rtlCol="false" tIns="0" lIns="0" bIns="0" rIns="0">
            <a:spAutoFit/>
          </a:bodyPr>
          <a:lstStyle/>
          <a:p>
            <a:pPr algn="ctr">
              <a:lnSpc>
                <a:spcPts val="5040"/>
              </a:lnSpc>
            </a:pPr>
            <a:r>
              <a:rPr lang="en-US" b="true" sz="3600" spc="14">
                <a:solidFill>
                  <a:srgbClr val="3275C5"/>
                </a:solidFill>
                <a:latin typeface="Times New Roman Bold"/>
                <a:ea typeface="Times New Roman Bold"/>
                <a:cs typeface="Times New Roman Bold"/>
                <a:sym typeface="Times New Roman Bold"/>
              </a:rPr>
              <a:t>M 1. Politici de marketing</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M2. Analiza economico-financiară</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M3. Negociere și contractare</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M4. Achiziții și vânzări</a:t>
            </a:r>
          </a:p>
        </p:txBody>
      </p:sp>
      <p:sp>
        <p:nvSpPr>
          <p:cNvPr name="TextBox 19" id="19"/>
          <p:cNvSpPr txBox="true"/>
          <p:nvPr/>
        </p:nvSpPr>
        <p:spPr>
          <a:xfrm rot="0">
            <a:off x="11449526" y="7555536"/>
            <a:ext cx="6838474" cy="2604135"/>
          </a:xfrm>
          <a:prstGeom prst="rect">
            <a:avLst/>
          </a:prstGeom>
        </p:spPr>
        <p:txBody>
          <a:bodyPr anchor="t" rtlCol="false" tIns="0" lIns="0" bIns="0" rIns="0">
            <a:spAutoFit/>
          </a:bodyPr>
          <a:lstStyle/>
          <a:p>
            <a:pPr algn="ctr">
              <a:lnSpc>
                <a:spcPts val="5040"/>
              </a:lnSpc>
            </a:pPr>
            <a:r>
              <a:rPr lang="en-US" b="true" sz="3600" spc="14">
                <a:solidFill>
                  <a:srgbClr val="3275C5"/>
                </a:solidFill>
                <a:latin typeface="Times New Roman Bold"/>
                <a:ea typeface="Times New Roman Bold"/>
                <a:cs typeface="Times New Roman Bold"/>
                <a:sym typeface="Times New Roman Bold"/>
              </a:rPr>
              <a:t>M1. Politici de marketing </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M3. Negociere și contractare</a:t>
            </a:r>
          </a:p>
          <a:p>
            <a:pPr algn="ctr">
              <a:lnSpc>
                <a:spcPts val="5040"/>
              </a:lnSpc>
            </a:pPr>
            <a:r>
              <a:rPr lang="en-US" b="true" sz="3600" spc="14">
                <a:solidFill>
                  <a:srgbClr val="3275C5"/>
                </a:solidFill>
                <a:latin typeface="Times New Roman Bold"/>
                <a:ea typeface="Times New Roman Bold"/>
                <a:cs typeface="Times New Roman Bold"/>
                <a:sym typeface="Times New Roman Bold"/>
              </a:rPr>
              <a:t>M 6. Stagiu de pregătire practică în achiziții și vânzări</a:t>
            </a:r>
          </a:p>
        </p:txBody>
      </p:sp>
      <p:grpSp>
        <p:nvGrpSpPr>
          <p:cNvPr name="Group 20" id="20"/>
          <p:cNvGrpSpPr/>
          <p:nvPr/>
        </p:nvGrpSpPr>
        <p:grpSpPr>
          <a:xfrm rot="0">
            <a:off x="4383418" y="0"/>
            <a:ext cx="5442954" cy="4713353"/>
            <a:chOff x="0" y="0"/>
            <a:chExt cx="4282440" cy="3708400"/>
          </a:xfrm>
        </p:grpSpPr>
        <p:sp>
          <p:nvSpPr>
            <p:cNvPr name="Freeform 21" id="21"/>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4"/>
              <a:stretch>
                <a:fillRect l="0" t="-30592" r="0" b="-30592"/>
              </a:stretch>
            </a:blipFill>
            <a:ln cap="sq">
              <a:noFill/>
              <a:prstDash val="solid"/>
              <a:miter/>
            </a:ln>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DAGWP-KAgII</dc:identifier>
  <dcterms:modified xsi:type="dcterms:W3CDTF">2011-08-01T06:04:30Z</dcterms:modified>
  <cp:revision>1</cp:revision>
  <dc:title>Group project</dc:title>
</cp:coreProperties>
</file>